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5"/>
  </p:notesMasterIdLst>
  <p:sldIdLst>
    <p:sldId id="292" r:id="rId2"/>
    <p:sldId id="256" r:id="rId3"/>
    <p:sldId id="293" r:id="rId4"/>
    <p:sldId id="275" r:id="rId5"/>
    <p:sldId id="277" r:id="rId6"/>
    <p:sldId id="311" r:id="rId7"/>
    <p:sldId id="313" r:id="rId8"/>
    <p:sldId id="312" r:id="rId9"/>
    <p:sldId id="306" r:id="rId10"/>
    <p:sldId id="298" r:id="rId11"/>
    <p:sldId id="314" r:id="rId12"/>
    <p:sldId id="299" r:id="rId13"/>
    <p:sldId id="301" r:id="rId14"/>
    <p:sldId id="302" r:id="rId15"/>
    <p:sldId id="259" r:id="rId16"/>
    <p:sldId id="261" r:id="rId17"/>
    <p:sldId id="263" r:id="rId18"/>
    <p:sldId id="264" r:id="rId19"/>
    <p:sldId id="281" r:id="rId20"/>
    <p:sldId id="294" r:id="rId21"/>
    <p:sldId id="283" r:id="rId22"/>
    <p:sldId id="285" r:id="rId23"/>
    <p:sldId id="286" r:id="rId24"/>
    <p:sldId id="287" r:id="rId25"/>
    <p:sldId id="295" r:id="rId26"/>
    <p:sldId id="303" r:id="rId27"/>
    <p:sldId id="305" r:id="rId28"/>
    <p:sldId id="308" r:id="rId29"/>
    <p:sldId id="309" r:id="rId30"/>
    <p:sldId id="310" r:id="rId31"/>
    <p:sldId id="297" r:id="rId32"/>
    <p:sldId id="272"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yz"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1"/>
    <p:penClr>
      <a:srgbClr val="FF0000"/>
    </p:penClr>
  </p:showPr>
  <p:clrMru>
    <a:srgbClr val="FF6600"/>
    <a:srgbClr val="FFFFFF"/>
    <a:srgbClr val="FFCC66"/>
    <a:srgbClr val="008000"/>
    <a:srgbClr val="009900"/>
    <a:srgbClr val="9C5BCD"/>
    <a:srgbClr val="33CC33"/>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881" autoAdjust="0"/>
  </p:normalViewPr>
  <p:slideViewPr>
    <p:cSldViewPr>
      <p:cViewPr>
        <p:scale>
          <a:sx n="64" d="100"/>
          <a:sy n="64" d="100"/>
        </p:scale>
        <p:origin x="-69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09T10:07:48.855"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8B4C9-120C-42FE-A159-10E8FE50BA7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4AB335F-4706-4F77-A96F-678DE7694021}">
      <dgm:prSet custT="1"/>
      <dgm:spPr/>
      <dgm:t>
        <a:bodyPr/>
        <a:lstStyle/>
        <a:p>
          <a:pPr rtl="0"/>
          <a:r>
            <a:rPr lang="en-US" sz="2800" b="1" dirty="0" smtClean="0"/>
            <a:t>What is spirituality  ?</a:t>
          </a:r>
          <a:endParaRPr lang="en-US" sz="2800" b="1" dirty="0"/>
        </a:p>
      </dgm:t>
    </dgm:pt>
    <dgm:pt modelId="{0F50535C-3DC6-463B-AF0B-02A7B9DD7AFD}" type="parTrans" cxnId="{04ACB248-FD58-4E79-98FD-CC9EA2B10DB6}">
      <dgm:prSet/>
      <dgm:spPr/>
      <dgm:t>
        <a:bodyPr/>
        <a:lstStyle/>
        <a:p>
          <a:endParaRPr lang="en-US"/>
        </a:p>
      </dgm:t>
    </dgm:pt>
    <dgm:pt modelId="{60D22581-28D7-4C26-BF33-323CBB3C3D80}" type="sibTrans" cxnId="{04ACB248-FD58-4E79-98FD-CC9EA2B10DB6}">
      <dgm:prSet/>
      <dgm:spPr/>
      <dgm:t>
        <a:bodyPr/>
        <a:lstStyle/>
        <a:p>
          <a:endParaRPr lang="en-US"/>
        </a:p>
      </dgm:t>
    </dgm:pt>
    <dgm:pt modelId="{8309EAFE-D87C-43DE-8A41-F3C1604D3DCC}" type="pres">
      <dgm:prSet presAssocID="{DE08B4C9-120C-42FE-A159-10E8FE50BA70}" presName="Name0" presStyleCnt="0">
        <dgm:presLayoutVars>
          <dgm:chPref val="3"/>
          <dgm:dir/>
          <dgm:animLvl val="lvl"/>
          <dgm:resizeHandles/>
        </dgm:presLayoutVars>
      </dgm:prSet>
      <dgm:spPr/>
      <dgm:t>
        <a:bodyPr/>
        <a:lstStyle/>
        <a:p>
          <a:endParaRPr lang="en-US"/>
        </a:p>
      </dgm:t>
    </dgm:pt>
    <dgm:pt modelId="{F5D48B9B-25C5-4526-8709-747D70DB8590}" type="pres">
      <dgm:prSet presAssocID="{14AB335F-4706-4F77-A96F-678DE7694021}" presName="horFlow" presStyleCnt="0"/>
      <dgm:spPr/>
    </dgm:pt>
    <dgm:pt modelId="{E70A0EC0-392F-4D6B-B178-92216DB6104F}" type="pres">
      <dgm:prSet presAssocID="{14AB335F-4706-4F77-A96F-678DE7694021}" presName="bigChev" presStyleLbl="node1" presStyleIdx="0" presStyleCnt="1" custAng="0" custScaleX="167806" custLinFactNeighborX="-28182" custLinFactNeighborY="-62030"/>
      <dgm:spPr/>
      <dgm:t>
        <a:bodyPr/>
        <a:lstStyle/>
        <a:p>
          <a:endParaRPr lang="en-US"/>
        </a:p>
      </dgm:t>
    </dgm:pt>
  </dgm:ptLst>
  <dgm:cxnLst>
    <dgm:cxn modelId="{1682B920-DADF-4C5C-A5B0-C3913C902560}" type="presOf" srcId="{DE08B4C9-120C-42FE-A159-10E8FE50BA70}" destId="{8309EAFE-D87C-43DE-8A41-F3C1604D3DCC}" srcOrd="0" destOrd="0" presId="urn:microsoft.com/office/officeart/2005/8/layout/lProcess3"/>
    <dgm:cxn modelId="{04ACB248-FD58-4E79-98FD-CC9EA2B10DB6}" srcId="{DE08B4C9-120C-42FE-A159-10E8FE50BA70}" destId="{14AB335F-4706-4F77-A96F-678DE7694021}" srcOrd="0" destOrd="0" parTransId="{0F50535C-3DC6-463B-AF0B-02A7B9DD7AFD}" sibTransId="{60D22581-28D7-4C26-BF33-323CBB3C3D80}"/>
    <dgm:cxn modelId="{7F45F1B7-FA5D-458B-A360-9DCBB23C1FD7}" type="presOf" srcId="{14AB335F-4706-4F77-A96F-678DE7694021}" destId="{E70A0EC0-392F-4D6B-B178-92216DB6104F}" srcOrd="0" destOrd="0" presId="urn:microsoft.com/office/officeart/2005/8/layout/lProcess3"/>
    <dgm:cxn modelId="{5871198E-72B6-4244-8F0E-D7AB5F108FB9}" type="presParOf" srcId="{8309EAFE-D87C-43DE-8A41-F3C1604D3DCC}" destId="{F5D48B9B-25C5-4526-8709-747D70DB8590}" srcOrd="0" destOrd="0" presId="urn:microsoft.com/office/officeart/2005/8/layout/lProcess3"/>
    <dgm:cxn modelId="{8AAB2DDC-23D2-495B-9250-A5EFD1A93555}" type="presParOf" srcId="{F5D48B9B-25C5-4526-8709-747D70DB8590}" destId="{E70A0EC0-392F-4D6B-B178-92216DB6104F}"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0A0EC0-392F-4D6B-B178-92216DB6104F}">
      <dsp:nvSpPr>
        <dsp:cNvPr id="0" name=""/>
        <dsp:cNvSpPr/>
      </dsp:nvSpPr>
      <dsp:spPr>
        <a:xfrm>
          <a:off x="0" y="0"/>
          <a:ext cx="6705586" cy="15984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b="1" kern="1200" dirty="0" smtClean="0"/>
            <a:t>What is spirituality  ?</a:t>
          </a:r>
          <a:endParaRPr lang="en-US" sz="2800" b="1" kern="1200" dirty="0"/>
        </a:p>
      </dsp:txBody>
      <dsp:txXfrm>
        <a:off x="0" y="0"/>
        <a:ext cx="6705586" cy="159841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ABC57-B187-4F66-A302-4700804FC70B}" type="datetimeFigureOut">
              <a:rPr lang="en-US" smtClean="0"/>
              <a:pPr/>
              <a:t>6/23/2015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F454-CF79-4FA9-9FED-4B71F4F174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55F454-CF79-4FA9-9FED-4B71F4F174D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CCB7A0-697F-4D84-9005-42AB3427085E}" type="datetimeFigureOut">
              <a:rPr lang="en-US" smtClean="0"/>
              <a:pPr/>
              <a:t>6/23/2015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CB7A0-697F-4D84-9005-42AB3427085E}"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CB7A0-697F-4D84-9005-42AB3427085E}"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CCB7A0-697F-4D84-9005-42AB3427085E}"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CCB7A0-697F-4D84-9005-42AB3427085E}" type="datetimeFigureOut">
              <a:rPr lang="en-US" smtClean="0"/>
              <a:pPr/>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CB7A0-697F-4D84-9005-42AB3427085E}" type="datetimeFigureOut">
              <a:rPr lang="en-US" smtClean="0"/>
              <a:pPr/>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CCB7A0-697F-4D84-9005-42AB3427085E}" type="datetimeFigureOut">
              <a:rPr lang="en-US" smtClean="0"/>
              <a:pPr/>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CCB7A0-697F-4D84-9005-42AB3427085E}" type="datetimeFigureOut">
              <a:rPr lang="en-US" smtClean="0"/>
              <a:pPr/>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CB7A0-697F-4D84-9005-42AB3427085E}" type="datetimeFigureOut">
              <a:rPr lang="en-US" smtClean="0"/>
              <a:pPr/>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CCB7A0-697F-4D84-9005-42AB3427085E}" type="datetimeFigureOut">
              <a:rPr lang="en-US" smtClean="0"/>
              <a:pPr/>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2C9CC-34C9-4EC7-99A3-AB72BC989790}" type="slidenum">
              <a:rPr lang="en-US" smtClean="0"/>
              <a:pPr/>
              <a:t>‹#›</a:t>
            </a:fld>
            <a:endParaRPr lang="en-US"/>
          </a:p>
        </p:txBody>
      </p:sp>
    </p:spTree>
  </p:cSld>
  <p:clrMapOvr>
    <a:masterClrMapping/>
  </p:clrMapOvr>
  <p:transition spd="slow">
    <p:plu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CCB7A0-697F-4D84-9005-42AB3427085E}" type="datetimeFigureOut">
              <a:rPr lang="en-US" smtClean="0"/>
              <a:pPr/>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7D2C9CC-34C9-4EC7-99A3-AB72BC98979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plu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CCB7A0-697F-4D84-9005-42AB3427085E}" type="datetimeFigureOut">
              <a:rPr lang="en-US" smtClean="0"/>
              <a:pPr/>
              <a:t>6/23/2015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D2C9CC-34C9-4EC7-99A3-AB72BC98979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p:plus/>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vinformation.famvin.org/vincentian-formation-resources/presentations-media-games/vincentian-spirituality-in-5-slid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en.wikipedia.org/wiki/Catholic_Church" TargetMode="External"/><Relationship Id="rId7" Type="http://schemas.openxmlformats.org/officeDocument/2006/relationships/hyperlink" Target="https://en.wikipedia.org/wiki/Vincent_de_Pau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Canonization" TargetMode="External"/><Relationship Id="rId5" Type="http://schemas.openxmlformats.org/officeDocument/2006/relationships/hyperlink" Target="https://en.wikipedia.org/wiki/Anglican_Communion" TargetMode="External"/><Relationship Id="rId4" Type="http://schemas.openxmlformats.org/officeDocument/2006/relationships/hyperlink" Target="https://en.wikipedia.org/wiki/Sain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en.wikipedia.org/wiki/Pope_Leo_XIII"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en.wikipedia.org/wiki/Brothers_of_Charity" TargetMode="External"/><Relationship Id="rId5" Type="http://schemas.openxmlformats.org/officeDocument/2006/relationships/hyperlink" Target="https://en.wikipedia.org/wiki/Vincent_de_Paul" TargetMode="External"/><Relationship Id="rId4" Type="http://schemas.openxmlformats.org/officeDocument/2006/relationships/hyperlink" Target="https://en.wikipedia.org/wiki/Patro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prstTxWarp prst="textWave1">
              <a:avLst/>
            </a:prstTxWarp>
            <a:noAutofit/>
          </a:bodyPr>
          <a:lstStyle/>
          <a:p>
            <a:r>
              <a:rPr lang="en-US" sz="4400" b="1" dirty="0" smtClean="0">
                <a:ln>
                  <a:solidFill>
                    <a:srgbClr val="FF6600"/>
                  </a:solidFill>
                </a:ln>
                <a:solidFill>
                  <a:srgbClr val="FFFFFF"/>
                </a:solidFill>
                <a:effectLst>
                  <a:glow rad="139700">
                    <a:schemeClr val="accent5">
                      <a:satMod val="175000"/>
                      <a:alpha val="40000"/>
                    </a:schemeClr>
                  </a:glow>
                </a:effectLst>
              </a:rPr>
              <a:t>Spirituality of Our patron Saints.</a:t>
            </a:r>
            <a:br>
              <a:rPr lang="en-US" sz="4400" b="1" dirty="0" smtClean="0">
                <a:ln>
                  <a:solidFill>
                    <a:srgbClr val="FF6600"/>
                  </a:solidFill>
                </a:ln>
                <a:solidFill>
                  <a:srgbClr val="FFFFFF"/>
                </a:solidFill>
                <a:effectLst>
                  <a:glow rad="139700">
                    <a:schemeClr val="accent5">
                      <a:satMod val="175000"/>
                      <a:alpha val="40000"/>
                    </a:schemeClr>
                  </a:glow>
                </a:effectLst>
              </a:rPr>
            </a:br>
            <a:endParaRPr lang="en-US" sz="4400" b="1" dirty="0">
              <a:ln>
                <a:solidFill>
                  <a:srgbClr val="FF6600"/>
                </a:solidFill>
              </a:ln>
              <a:solidFill>
                <a:srgbClr val="FFFFFF"/>
              </a:solidFill>
              <a:effectLst>
                <a:glow rad="139700">
                  <a:schemeClr val="accent5">
                    <a:satMod val="175000"/>
                    <a:alpha val="40000"/>
                  </a:schemeClr>
                </a:glow>
              </a:effectLst>
            </a:endParaRPr>
          </a:p>
        </p:txBody>
      </p:sp>
      <p:pic>
        <p:nvPicPr>
          <p:cNvPr id="1026" name="Picture 2" descr="C:\Users\xyz\Downloads\images vin.jpg"/>
          <p:cNvPicPr>
            <a:picLocks noGrp="1" noChangeAspect="1" noChangeArrowheads="1"/>
          </p:cNvPicPr>
          <p:nvPr>
            <p:ph sz="half" idx="1"/>
          </p:nvPr>
        </p:nvPicPr>
        <p:blipFill>
          <a:blip r:embed="rId4" cstate="print">
            <a:lum bright="2000"/>
          </a:blip>
          <a:srcRect/>
          <a:stretch>
            <a:fillRect/>
          </a:stretch>
        </p:blipFill>
        <p:spPr bwMode="auto">
          <a:xfrm>
            <a:off x="381000" y="2209800"/>
            <a:ext cx="3903655" cy="33986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Users\xyz\Downloads\download.jpg"/>
          <p:cNvPicPr>
            <a:picLocks noGrp="1" noChangeAspect="1" noChangeArrowheads="1"/>
          </p:cNvPicPr>
          <p:nvPr>
            <p:ph sz="half" idx="2"/>
          </p:nvPr>
        </p:nvPicPr>
        <p:blipFill>
          <a:blip r:embed="rId5" cstate="print">
            <a:lum bright="6000"/>
          </a:blip>
          <a:srcRect/>
          <a:stretch>
            <a:fillRect/>
          </a:stretch>
        </p:blipFill>
        <p:spPr bwMode="auto">
          <a:xfrm>
            <a:off x="4572000" y="1905000"/>
            <a:ext cx="4572000" cy="3886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dirty="0" smtClean="0"/>
              <a:t>Encountering Christ in the Poor</a:t>
            </a:r>
            <a:r>
              <a:rPr lang="en-US" b="1" dirty="0" smtClean="0"/>
              <a:t/>
            </a:r>
            <a:br>
              <a:rPr lang="en-US" b="1" dirty="0" smtClean="0"/>
            </a:br>
            <a:endParaRPr lang="en-US" dirty="0"/>
          </a:p>
        </p:txBody>
      </p:sp>
      <p:pic>
        <p:nvPicPr>
          <p:cNvPr id="5" name="Content Placeholder 4" descr="http://vinformation.famvin.org/wp-content/uploads/2011/01/vin-284.png"/>
          <p:cNvPicPr>
            <a:picLocks noGrp="1"/>
          </p:cNvPicPr>
          <p:nvPr>
            <p:ph sz="half" idx="1"/>
          </p:nvPr>
        </p:nvPicPr>
        <p:blipFill>
          <a:blip r:embed="rId2" cstate="print"/>
          <a:srcRect/>
          <a:stretch>
            <a:fillRect/>
          </a:stretch>
        </p:blipFill>
        <p:spPr bwMode="auto">
          <a:xfrm>
            <a:off x="0" y="1371601"/>
            <a:ext cx="2971800" cy="5486399"/>
          </a:xfrm>
          <a:prstGeom prst="rect">
            <a:avLst/>
          </a:prstGeom>
          <a:noFill/>
          <a:ln w="9525">
            <a:noFill/>
            <a:miter lim="800000"/>
            <a:headEnd/>
            <a:tailEnd/>
          </a:ln>
        </p:spPr>
      </p:pic>
      <p:sp>
        <p:nvSpPr>
          <p:cNvPr id="4" name="Content Placeholder 3"/>
          <p:cNvSpPr>
            <a:spLocks noGrp="1"/>
          </p:cNvSpPr>
          <p:nvPr>
            <p:ph sz="half" idx="2"/>
          </p:nvPr>
        </p:nvSpPr>
        <p:spPr>
          <a:xfrm>
            <a:off x="3124200" y="1600201"/>
            <a:ext cx="6019800" cy="3505199"/>
          </a:xfrm>
        </p:spPr>
        <p:txBody>
          <a:bodyPr>
            <a:noAutofit/>
          </a:bodyPr>
          <a:lstStyle/>
          <a:p>
            <a:r>
              <a:rPr lang="en-US" sz="2800" b="1" dirty="0" smtClean="0"/>
              <a:t>St. Vincent teaches us to see Christ in the poor and suffering, so much so that the poor become our Lords and Masters and we their servants. Vincentian spirituality is centered around this concept. Jesus said “Whatever you did for one of these least brothers of mine, you did for me.</a:t>
            </a:r>
            <a:endParaRPr lang="en-US" sz="2800" b="1" dirty="0"/>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57200"/>
            <a:ext cx="3581400" cy="3581400"/>
          </a:xfrm>
        </p:spPr>
        <p:txBody>
          <a:bodyPr>
            <a:normAutofit/>
          </a:bodyPr>
          <a:lstStyle/>
          <a:p>
            <a:r>
              <a:rPr lang="en-US" sz="2800" dirty="0" smtClean="0"/>
              <a:t>St. Vincent teaches us to see Christ in the poor and suffering, so much so that the poor become our Lords and Masters and we their servants</a:t>
            </a:r>
            <a:r>
              <a:rPr lang="en-US" dirty="0" smtClean="0"/>
              <a:t>.</a:t>
            </a:r>
            <a:endParaRPr lang="en-US" dirty="0"/>
          </a:p>
        </p:txBody>
      </p:sp>
      <p:sp>
        <p:nvSpPr>
          <p:cNvPr id="7" name="Content Placeholder 3"/>
          <p:cNvSpPr>
            <a:spLocks noGrp="1"/>
          </p:cNvSpPr>
          <p:nvPr>
            <p:ph type="body" sz="half" idx="2"/>
          </p:nvPr>
        </p:nvSpPr>
        <p:spPr>
          <a:xfrm>
            <a:off x="609600" y="5105400"/>
            <a:ext cx="8305800" cy="1752600"/>
          </a:xfrm>
        </p:spPr>
        <p:txBody>
          <a:bodyPr>
            <a:noAutofit/>
          </a:bodyPr>
          <a:lstStyle/>
          <a:p>
            <a:r>
              <a:rPr lang="en-US" sz="2800" b="1" dirty="0" smtClean="0"/>
              <a:t>Vincentian spirituality is centered around this concept. Jesus said “Whatever you did for one of these least brothers of mine, you did for me.</a:t>
            </a:r>
            <a:endParaRPr lang="en-US" sz="2800" b="1" dirty="0"/>
          </a:p>
        </p:txBody>
      </p:sp>
      <p:pic>
        <p:nvPicPr>
          <p:cNvPr id="59394" name="Picture 2" descr="http://ts1.mm.bing.net/th?&amp;id=JN.vQcV4EjvKt6G5mTUGO0vLA&amp;w=300&amp;h=300&amp;c=0&amp;pid=1.9&amp;rs=0&amp;p=0"/>
          <p:cNvPicPr>
            <a:picLocks noGrp="1" noChangeAspect="1" noChangeArrowheads="1"/>
          </p:cNvPicPr>
          <p:nvPr>
            <p:ph type="pic" idx="1"/>
          </p:nvPr>
        </p:nvPicPr>
        <p:blipFill>
          <a:blip r:embed="rId2" cstate="print"/>
          <a:srcRect l="5942" r="5942"/>
          <a:stretch>
            <a:fillRect/>
          </a:stretch>
        </p:blipFill>
        <p:spPr bwMode="auto">
          <a:xfrm rot="420000">
            <a:off x="3629533" y="353856"/>
            <a:ext cx="5132351" cy="4460949"/>
          </a:xfrm>
          <a:prstGeom prst="rect">
            <a:avLst/>
          </a:prstGeom>
          <a:noFill/>
        </p:spPr>
      </p:pic>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81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To Be Evangelized By the Poor.</a:t>
            </a:r>
            <a:br>
              <a:rPr lang="en-US" b="1" dirty="0" smtClean="0"/>
            </a:br>
            <a:endParaRPr lang="en-US" dirty="0"/>
          </a:p>
        </p:txBody>
      </p:sp>
      <p:pic>
        <p:nvPicPr>
          <p:cNvPr id="5" name="Content Placeholder 4" descr="Vincentian Spirituality in 5 Slides">
            <a:hlinkClick r:id="rId3"/>
          </p:cNvPr>
          <p:cNvPicPr>
            <a:picLocks noGrp="1"/>
          </p:cNvPicPr>
          <p:nvPr>
            <p:ph sz="half" idx="1"/>
          </p:nvPr>
        </p:nvPicPr>
        <p:blipFill>
          <a:blip r:embed="rId4" cstate="print"/>
          <a:srcRect/>
          <a:stretch>
            <a:fillRect/>
          </a:stretch>
        </p:blipFill>
        <p:spPr bwMode="auto">
          <a:xfrm>
            <a:off x="0" y="1600200"/>
            <a:ext cx="3581400" cy="3048000"/>
          </a:xfrm>
          <a:prstGeom prst="rect">
            <a:avLst/>
          </a:prstGeom>
          <a:noFill/>
          <a:ln w="9525">
            <a:noFill/>
            <a:miter lim="800000"/>
            <a:headEnd/>
            <a:tailEnd/>
          </a:ln>
        </p:spPr>
      </p:pic>
      <p:sp>
        <p:nvSpPr>
          <p:cNvPr id="7" name="Rectangle 6"/>
          <p:cNvSpPr/>
          <p:nvPr/>
        </p:nvSpPr>
        <p:spPr>
          <a:xfrm>
            <a:off x="3505200" y="1524001"/>
            <a:ext cx="5638800" cy="1384995"/>
          </a:xfrm>
          <a:prstGeom prst="rect">
            <a:avLst/>
          </a:prstGeom>
        </p:spPr>
        <p:txBody>
          <a:bodyPr wrap="square">
            <a:spAutoFit/>
          </a:bodyPr>
          <a:lstStyle/>
          <a:p>
            <a:r>
              <a:rPr lang="en-US" sz="2800" b="1" dirty="0" smtClean="0">
                <a:solidFill>
                  <a:srgbClr val="C00000"/>
                </a:solidFill>
              </a:rPr>
              <a:t>“The poor have much to teach you. You have much to learn from them.” </a:t>
            </a:r>
            <a:endParaRPr lang="en-US" sz="2800" b="1" dirty="0">
              <a:solidFill>
                <a:srgbClr val="C00000"/>
              </a:solidFill>
            </a:endParaRPr>
          </a:p>
        </p:txBody>
      </p:sp>
      <p:sp>
        <p:nvSpPr>
          <p:cNvPr id="20482" name="Rectangle 2"/>
          <p:cNvSpPr>
            <a:spLocks noChangeArrowheads="1"/>
          </p:cNvSpPr>
          <p:nvPr/>
        </p:nvSpPr>
        <p:spPr bwMode="auto">
          <a:xfrm>
            <a:off x="0" y="4728314"/>
            <a:ext cx="5867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ahoma" pitchFamily="34" charset="0"/>
                <a:ea typeface="Times New Roman" pitchFamily="18" charset="0"/>
                <a:cs typeface="Tahoma" pitchFamily="34" charset="0"/>
              </a:rPr>
              <a:t>we are inspired and humbled by their faith and hope in God under the worst of circumstances.</a:t>
            </a:r>
            <a:endParaRPr kumimoji="0" lang="en-US" sz="2800" b="1" i="0" u="none" strike="noStrike" cap="none" normalizeH="0" baseline="0" dirty="0" smtClean="0">
              <a:ln>
                <a:noFill/>
              </a:ln>
              <a:solidFill>
                <a:srgbClr val="FF0000"/>
              </a:solidFill>
              <a:effectLst/>
              <a:latin typeface="Arial" pitchFamily="34" charset="0"/>
              <a:cs typeface="Arial" pitchFamily="34" charset="0"/>
            </a:endParaRPr>
          </a:p>
        </p:txBody>
      </p:sp>
      <p:pic>
        <p:nvPicPr>
          <p:cNvPr id="20484" name="Picture 4" descr="http://ts1.mm.bing.net/th?&amp;id=JN.QBK08zpD84CCwAqw8jahRQ&amp;w=300&amp;h=300&amp;c=0&amp;pid=1.9&amp;rs=0&amp;p=0"/>
          <p:cNvPicPr>
            <a:picLocks noChangeAspect="1" noChangeArrowheads="1"/>
          </p:cNvPicPr>
          <p:nvPr/>
        </p:nvPicPr>
        <p:blipFill>
          <a:blip r:embed="rId5" cstate="print"/>
          <a:srcRect/>
          <a:stretch>
            <a:fillRect/>
          </a:stretch>
        </p:blipFill>
        <p:spPr bwMode="auto">
          <a:xfrm>
            <a:off x="4648200" y="2895600"/>
            <a:ext cx="4495800" cy="1752600"/>
          </a:xfrm>
          <a:prstGeom prst="rect">
            <a:avLst/>
          </a:prstGeom>
          <a:noFill/>
        </p:spPr>
      </p:pic>
      <p:pic>
        <p:nvPicPr>
          <p:cNvPr id="20481" name="Picture 1" descr="C:\Users\xyz\Downloads\th (2).jpg"/>
          <p:cNvPicPr>
            <a:picLocks noGrp="1" noChangeAspect="1" noChangeArrowheads="1"/>
          </p:cNvPicPr>
          <p:nvPr>
            <p:ph sz="half" idx="2"/>
          </p:nvPr>
        </p:nvPicPr>
        <p:blipFill>
          <a:blip r:embed="rId6" cstate="print"/>
          <a:stretch>
            <a:fillRect/>
          </a:stretch>
        </p:blipFill>
        <p:spPr bwMode="auto">
          <a:xfrm>
            <a:off x="5410200" y="4714875"/>
            <a:ext cx="3733800" cy="2143125"/>
          </a:xfrm>
          <a:prstGeom prst="rect">
            <a:avLst/>
          </a:prstGeom>
          <a:noFill/>
        </p:spPr>
      </p:pic>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en-US" b="1" dirty="0" smtClean="0"/>
              <a:t>To Evangelize the Poor</a:t>
            </a:r>
            <a:br>
              <a:rPr lang="en-US" b="1" dirty="0" smtClean="0"/>
            </a:br>
            <a:endParaRPr lang="en-US" dirty="0"/>
          </a:p>
        </p:txBody>
      </p:sp>
      <p:sp>
        <p:nvSpPr>
          <p:cNvPr id="3" name="Content Placeholder 2"/>
          <p:cNvSpPr>
            <a:spLocks noGrp="1"/>
          </p:cNvSpPr>
          <p:nvPr>
            <p:ph sz="half" idx="1"/>
          </p:nvPr>
        </p:nvSpPr>
        <p:spPr>
          <a:xfrm>
            <a:off x="0" y="1371601"/>
            <a:ext cx="7010400" cy="990600"/>
          </a:xfrm>
        </p:spPr>
        <p:txBody>
          <a:bodyPr>
            <a:normAutofit/>
          </a:bodyPr>
          <a:lstStyle/>
          <a:p>
            <a:pPr lvl="3"/>
            <a:r>
              <a:rPr lang="en-US" sz="3200" b="1" dirty="0" smtClean="0">
                <a:solidFill>
                  <a:srgbClr val="FF0000"/>
                </a:solidFill>
              </a:rPr>
              <a:t>The Poor Are Our Masters</a:t>
            </a:r>
          </a:p>
          <a:p>
            <a:endParaRPr lang="en-US" sz="3200" b="1" dirty="0"/>
          </a:p>
        </p:txBody>
      </p:sp>
      <p:pic>
        <p:nvPicPr>
          <p:cNvPr id="18434" name="Picture 2" descr="C:\Users\xyz\Downloads\th (5).jpg"/>
          <p:cNvPicPr>
            <a:picLocks noGrp="1" noChangeAspect="1" noChangeArrowheads="1"/>
          </p:cNvPicPr>
          <p:nvPr>
            <p:ph sz="half" idx="2"/>
          </p:nvPr>
        </p:nvPicPr>
        <p:blipFill>
          <a:blip r:embed="rId2" cstate="print"/>
          <a:stretch>
            <a:fillRect/>
          </a:stretch>
        </p:blipFill>
        <p:spPr bwMode="auto">
          <a:xfrm>
            <a:off x="6019800" y="3886200"/>
            <a:ext cx="3124200" cy="2971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8433" name="Picture 1" descr="C:\Users\xyz\Downloads\th (3).jpg"/>
          <p:cNvPicPr>
            <a:picLocks noChangeAspect="1" noChangeArrowheads="1"/>
          </p:cNvPicPr>
          <p:nvPr/>
        </p:nvPicPr>
        <p:blipFill>
          <a:blip r:embed="rId3" cstate="print"/>
          <a:srcRect/>
          <a:stretch>
            <a:fillRect/>
          </a:stretch>
        </p:blipFill>
        <p:spPr bwMode="auto">
          <a:xfrm>
            <a:off x="3352800" y="2438400"/>
            <a:ext cx="2857500" cy="2705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435" name="Picture 3" descr="C:\Users\xyz\Downloads\th (4).jpg"/>
          <p:cNvPicPr>
            <a:picLocks noChangeAspect="1" noChangeArrowheads="1"/>
          </p:cNvPicPr>
          <p:nvPr/>
        </p:nvPicPr>
        <p:blipFill>
          <a:blip r:embed="rId4" cstate="print"/>
          <a:srcRect/>
          <a:stretch>
            <a:fillRect/>
          </a:stretch>
        </p:blipFill>
        <p:spPr bwMode="auto">
          <a:xfrm>
            <a:off x="6781801" y="0"/>
            <a:ext cx="23622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436" name="Picture 4" descr="C:\Users\xyz\Downloads\th.jpg"/>
          <p:cNvPicPr>
            <a:picLocks noChangeAspect="1" noChangeArrowheads="1"/>
          </p:cNvPicPr>
          <p:nvPr/>
        </p:nvPicPr>
        <p:blipFill>
          <a:blip r:embed="rId5" cstate="print"/>
          <a:srcRect/>
          <a:stretch>
            <a:fillRect/>
          </a:stretch>
        </p:blipFill>
        <p:spPr bwMode="auto">
          <a:xfrm>
            <a:off x="228600" y="3429000"/>
            <a:ext cx="2857500"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209800"/>
          </a:xfrm>
        </p:spPr>
        <p:txBody>
          <a:bodyPr>
            <a:normAutofit fontScale="90000"/>
          </a:bodyPr>
          <a:lstStyle/>
          <a:p>
            <a:r>
              <a:rPr lang="en-US" sz="2800" i="1" dirty="0" smtClean="0">
                <a:solidFill>
                  <a:srgbClr val="FF0000"/>
                </a:solidFill>
              </a:rPr>
              <a:t/>
            </a:r>
            <a:br>
              <a:rPr lang="en-US" sz="2800" i="1" dirty="0" smtClean="0">
                <a:solidFill>
                  <a:srgbClr val="FF0000"/>
                </a:solidFill>
              </a:rPr>
            </a:br>
            <a:r>
              <a:rPr lang="en-US" sz="2800" i="1" dirty="0" smtClean="0">
                <a:solidFill>
                  <a:srgbClr val="FF0000"/>
                </a:solidFill>
              </a:rPr>
              <a:t/>
            </a:r>
            <a:br>
              <a:rPr lang="en-US" sz="2800" i="1" dirty="0" smtClean="0">
                <a:solidFill>
                  <a:srgbClr val="FF0000"/>
                </a:solidFill>
              </a:rPr>
            </a:br>
            <a:r>
              <a:rPr lang="en-US" sz="2800" i="1" dirty="0" smtClean="0">
                <a:solidFill>
                  <a:srgbClr val="FF0000"/>
                </a:solidFill>
              </a:rPr>
              <a:t/>
            </a:r>
            <a:br>
              <a:rPr lang="en-US" sz="2800" i="1" dirty="0" smtClean="0">
                <a:solidFill>
                  <a:srgbClr val="FF0000"/>
                </a:solidFill>
              </a:rPr>
            </a:br>
            <a:r>
              <a:rPr lang="en-US" sz="2800" i="1" dirty="0" smtClean="0">
                <a:solidFill>
                  <a:srgbClr val="FF0000"/>
                </a:solidFill>
              </a:rPr>
              <a:t/>
            </a:r>
            <a:br>
              <a:rPr lang="en-US" sz="2800" i="1" dirty="0" smtClean="0">
                <a:solidFill>
                  <a:srgbClr val="FF0000"/>
                </a:solidFill>
              </a:rPr>
            </a:br>
            <a:r>
              <a:rPr lang="en-US" sz="3100" i="1" dirty="0" smtClean="0">
                <a:solidFill>
                  <a:srgbClr val="FF0000"/>
                </a:solidFill>
              </a:rPr>
              <a:t>“Let us work with a new love in service of the poor, looking for the most destitute and abandoned among them.</a:t>
            </a:r>
            <a:endParaRPr lang="en-US" sz="3100" dirty="0">
              <a:solidFill>
                <a:srgbClr val="FF0000"/>
              </a:solidFill>
            </a:endParaRPr>
          </a:p>
        </p:txBody>
      </p:sp>
      <p:sp>
        <p:nvSpPr>
          <p:cNvPr id="3" name="Subtitle 2"/>
          <p:cNvSpPr>
            <a:spLocks noGrp="1"/>
          </p:cNvSpPr>
          <p:nvPr>
            <p:ph type="subTitle" idx="1"/>
          </p:nvPr>
        </p:nvSpPr>
        <p:spPr>
          <a:xfrm>
            <a:off x="0" y="4038600"/>
            <a:ext cx="3429000" cy="2819400"/>
          </a:xfrm>
        </p:spPr>
        <p:txBody>
          <a:bodyPr>
            <a:normAutofit/>
          </a:bodyPr>
          <a:lstStyle/>
          <a:p>
            <a:r>
              <a:rPr lang="en-US" sz="2800" b="1" i="1" dirty="0" smtClean="0">
                <a:solidFill>
                  <a:srgbClr val="FF0000"/>
                </a:solidFill>
              </a:rPr>
              <a:t>“In serving the sick, you should have God alone in view. </a:t>
            </a:r>
            <a:endParaRPr lang="en-US" sz="2800" b="1" dirty="0">
              <a:solidFill>
                <a:srgbClr val="FF0000"/>
              </a:solidFill>
            </a:endParaRPr>
          </a:p>
        </p:txBody>
      </p:sp>
      <p:pic>
        <p:nvPicPr>
          <p:cNvPr id="1026" name="Picture 2" descr="Image result for pic of the sick people"/>
          <p:cNvPicPr>
            <a:picLocks noChangeAspect="1" noChangeArrowheads="1"/>
          </p:cNvPicPr>
          <p:nvPr/>
        </p:nvPicPr>
        <p:blipFill>
          <a:blip r:embed="rId3" cstate="print"/>
          <a:srcRect/>
          <a:stretch>
            <a:fillRect/>
          </a:stretch>
        </p:blipFill>
        <p:spPr bwMode="auto">
          <a:xfrm>
            <a:off x="4800600" y="3733800"/>
            <a:ext cx="4343401"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Image result for pic of the sick people"/>
          <p:cNvPicPr>
            <a:picLocks noChangeAspect="1" noChangeArrowheads="1"/>
          </p:cNvPicPr>
          <p:nvPr/>
        </p:nvPicPr>
        <p:blipFill>
          <a:blip r:embed="rId4" cstate="print"/>
          <a:srcRect/>
          <a:stretch>
            <a:fillRect/>
          </a:stretch>
        </p:blipFill>
        <p:spPr bwMode="auto">
          <a:xfrm>
            <a:off x="0" y="0"/>
            <a:ext cx="44958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CC66"/>
          </a:solidFill>
        </p:spPr>
        <p:style>
          <a:lnRef idx="3">
            <a:schemeClr val="lt1"/>
          </a:lnRef>
          <a:fillRef idx="1">
            <a:schemeClr val="accent2"/>
          </a:fillRef>
          <a:effectRef idx="1">
            <a:schemeClr val="accent2"/>
          </a:effectRef>
          <a:fontRef idx="minor">
            <a:schemeClr val="lt1"/>
          </a:fontRef>
        </p:style>
        <p:txBody>
          <a:bodyPr>
            <a:normAutofit/>
          </a:bodyPr>
          <a:lstStyle/>
          <a:p>
            <a:pPr algn="ctr"/>
            <a:r>
              <a:rPr lang="en-US" b="1" dirty="0" smtClean="0">
                <a:ln w="10541" cmpd="sng">
                  <a:solidFill>
                    <a:schemeClr val="accent1">
                      <a:shade val="88000"/>
                      <a:satMod val="110000"/>
                    </a:schemeClr>
                  </a:solidFill>
                  <a:prstDash val="solid"/>
                </a:ln>
                <a:solidFill>
                  <a:srgbClr val="FF6600"/>
                </a:solidFill>
              </a:rPr>
              <a:t> Live the Gospel</a:t>
            </a:r>
            <a:endParaRPr lang="en-US" b="1" dirty="0">
              <a:ln w="10541" cmpd="sng">
                <a:solidFill>
                  <a:schemeClr val="accent1">
                    <a:shade val="88000"/>
                    <a:satMod val="110000"/>
                  </a:schemeClr>
                </a:solidFill>
                <a:prstDash val="solid"/>
              </a:ln>
              <a:solidFill>
                <a:srgbClr val="FF6600"/>
              </a:solidFill>
            </a:endParaRPr>
          </a:p>
        </p:txBody>
      </p:sp>
      <p:sp>
        <p:nvSpPr>
          <p:cNvPr id="3" name="Content Placeholder 2"/>
          <p:cNvSpPr>
            <a:spLocks noGrp="1"/>
          </p:cNvSpPr>
          <p:nvPr>
            <p:ph idx="1"/>
          </p:nvPr>
        </p:nvSpPr>
        <p:spPr>
          <a:xfrm>
            <a:off x="3124200" y="1143000"/>
            <a:ext cx="6019800" cy="5715000"/>
          </a:xfr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a:normAutofit lnSpcReduction="10000"/>
          </a:bodyPr>
          <a:lstStyle/>
          <a:p>
            <a:pPr lvl="0" fontAlgn="base">
              <a:buNone/>
            </a:pPr>
            <a:r>
              <a:rPr lang="en-US" dirty="0" smtClean="0"/>
              <a:t>	</a:t>
            </a:r>
          </a:p>
          <a:p>
            <a:pPr lvl="0" fontAlgn="base">
              <a:buNone/>
            </a:pPr>
            <a:r>
              <a:rPr lang="en-US" dirty="0" smtClean="0"/>
              <a:t>	We are called to live the Gospel. </a:t>
            </a:r>
          </a:p>
          <a:p>
            <a:pPr lvl="0" fontAlgn="base">
              <a:buNone/>
            </a:pPr>
            <a:endParaRPr lang="en-US" sz="1000" dirty="0" smtClean="0"/>
          </a:p>
          <a:p>
            <a:pPr lvl="0" fontAlgn="base">
              <a:buNone/>
            </a:pPr>
            <a:r>
              <a:rPr lang="en-US" dirty="0" smtClean="0"/>
              <a:t>	We have to witness God’s love by embracing all works of charity and justice.</a:t>
            </a:r>
          </a:p>
          <a:p>
            <a:pPr lvl="0" fontAlgn="base">
              <a:buNone/>
            </a:pPr>
            <a:endParaRPr lang="en-US" sz="1050" b="1" dirty="0" smtClean="0"/>
          </a:p>
          <a:p>
            <a:pPr lvl="0" fontAlgn="base">
              <a:buNone/>
            </a:pPr>
            <a:r>
              <a:rPr lang="en-US" dirty="0" smtClean="0"/>
              <a:t>	To provide loving and compassionate interest in individuals</a:t>
            </a:r>
            <a:endParaRPr lang="en-US" b="1" dirty="0" smtClean="0"/>
          </a:p>
          <a:p>
            <a:pPr lvl="0" fontAlgn="base">
              <a:buNone/>
            </a:pPr>
            <a:r>
              <a:rPr lang="en-US" dirty="0" smtClean="0"/>
              <a:t>	</a:t>
            </a:r>
          </a:p>
          <a:p>
            <a:pPr lvl="0" fontAlgn="base">
              <a:buNone/>
            </a:pPr>
            <a:r>
              <a:rPr lang="en-US" dirty="0" smtClean="0"/>
              <a:t>	We see the face of Christ in all we serve. </a:t>
            </a:r>
          </a:p>
          <a:p>
            <a:pPr lvl="0" fontAlgn="base">
              <a:buNone/>
            </a:pPr>
            <a:endParaRPr lang="en-US" sz="1000" dirty="0" smtClean="0"/>
          </a:p>
          <a:p>
            <a:pPr lvl="0" fontAlgn="base">
              <a:buNone/>
            </a:pPr>
            <a:r>
              <a:rPr lang="en-US" dirty="0" smtClean="0"/>
              <a:t>	Encouraged actions much more than intellectual and scholarship</a:t>
            </a:r>
          </a:p>
          <a:p>
            <a:endParaRPr lang="en-US" dirty="0"/>
          </a:p>
        </p:txBody>
      </p:sp>
      <p:pic>
        <p:nvPicPr>
          <p:cNvPr id="4098" name="Picture 2" descr="C:\Users\Waqas\Desktop\presentation pics\Vincent de Paul with poor in hospital.jpg"/>
          <p:cNvPicPr>
            <a:picLocks noChangeAspect="1" noChangeArrowheads="1"/>
          </p:cNvPicPr>
          <p:nvPr/>
        </p:nvPicPr>
        <p:blipFill>
          <a:blip r:embed="rId2" cstate="print"/>
          <a:srcRect/>
          <a:stretch>
            <a:fillRect/>
          </a:stretch>
        </p:blipFill>
        <p:spPr bwMode="auto">
          <a:xfrm>
            <a:off x="0" y="1143000"/>
            <a:ext cx="3124200" cy="5715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CC66"/>
          </a:solidFill>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b="1" dirty="0" smtClean="0"/>
              <a:t>Evangelizer of the Poor </a:t>
            </a:r>
            <a:endParaRPr lang="en-US" dirty="0"/>
          </a:p>
        </p:txBody>
      </p:sp>
      <p:sp>
        <p:nvSpPr>
          <p:cNvPr id="3" name="Content Placeholder 2"/>
          <p:cNvSpPr>
            <a:spLocks noGrp="1"/>
          </p:cNvSpPr>
          <p:nvPr>
            <p:ph idx="1"/>
          </p:nvPr>
        </p:nvSpPr>
        <p:spPr>
          <a:xfrm>
            <a:off x="0" y="3962400"/>
            <a:ext cx="7162800" cy="2895599"/>
          </a:xfrm>
        </p:spPr>
        <p:style>
          <a:lnRef idx="0">
            <a:schemeClr val="accent5"/>
          </a:lnRef>
          <a:fillRef idx="3">
            <a:schemeClr val="accent5"/>
          </a:fillRef>
          <a:effectRef idx="3">
            <a:schemeClr val="accent5"/>
          </a:effectRef>
          <a:fontRef idx="minor">
            <a:schemeClr val="lt1"/>
          </a:fontRef>
        </p:style>
        <p:txBody>
          <a:bodyPr>
            <a:noAutofit/>
          </a:bodyPr>
          <a:lstStyle/>
          <a:p>
            <a:pPr lvl="0">
              <a:buNone/>
            </a:pPr>
            <a:r>
              <a:rPr lang="en-US" sz="2400" b="1" dirty="0" smtClean="0">
                <a:solidFill>
                  <a:srgbClr val="FF0000"/>
                </a:solidFill>
              </a:rPr>
              <a:t>“To make God known to the poor, to announce Jesus Christ to them, to tell them that the kingdom of heaven is at hand and that it is for the poor. 0 how great that is and so sublime is it to preach the gospel to the poor that it is above all the office of the Son of God”.</a:t>
            </a:r>
          </a:p>
          <a:p>
            <a:endParaRPr lang="en-US" sz="2000" dirty="0">
              <a:solidFill>
                <a:srgbClr val="FF0000"/>
              </a:solidFill>
            </a:endParaRPr>
          </a:p>
        </p:txBody>
      </p:sp>
      <p:sp>
        <p:nvSpPr>
          <p:cNvPr id="4" name="Rectangle 3"/>
          <p:cNvSpPr/>
          <p:nvPr/>
        </p:nvSpPr>
        <p:spPr>
          <a:xfrm>
            <a:off x="2971800" y="1219200"/>
            <a:ext cx="61722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US" sz="2400" b="1" dirty="0" smtClean="0"/>
              <a:t>“There is no better way to assure our eternal happiness than to live and die in the service of the poor within the arms of providence and in a real renunciation of ourselves by following Jesus Christ”.</a:t>
            </a:r>
          </a:p>
        </p:txBody>
      </p:sp>
      <p:pic>
        <p:nvPicPr>
          <p:cNvPr id="19457" name="Picture 1" descr="C:\Users\Waqas\Desktop\presentation pics\10b5f615cf59398fd73add37b2be288e.jpg"/>
          <p:cNvPicPr>
            <a:picLocks noChangeAspect="1" noChangeArrowheads="1"/>
          </p:cNvPicPr>
          <p:nvPr/>
        </p:nvPicPr>
        <p:blipFill>
          <a:blip r:embed="rId3" cstate="print"/>
          <a:srcRect/>
          <a:stretch>
            <a:fillRect/>
          </a:stretch>
        </p:blipFill>
        <p:spPr bwMode="auto">
          <a:xfrm>
            <a:off x="0" y="1219201"/>
            <a:ext cx="2971799" cy="2743199"/>
          </a:xfrm>
          <a:prstGeom prst="rect">
            <a:avLst/>
          </a:prstGeom>
          <a:noFill/>
        </p:spPr>
      </p:pic>
      <p:pic>
        <p:nvPicPr>
          <p:cNvPr id="19458" name="Picture 2" descr="C:\Users\Waqas\Desktop\presentation pics\Vincent de Paul with poor in hospital.jpg"/>
          <p:cNvPicPr>
            <a:picLocks noChangeAspect="1" noChangeArrowheads="1"/>
          </p:cNvPicPr>
          <p:nvPr/>
        </p:nvPicPr>
        <p:blipFill>
          <a:blip r:embed="rId4" cstate="print"/>
          <a:srcRect/>
          <a:stretch>
            <a:fillRect/>
          </a:stretch>
        </p:blipFill>
        <p:spPr bwMode="auto">
          <a:xfrm>
            <a:off x="7162800" y="3948112"/>
            <a:ext cx="1919122" cy="2909888"/>
          </a:xfrm>
          <a:prstGeom prst="rect">
            <a:avLst/>
          </a:prstGeom>
          <a:noFill/>
        </p:spPr>
      </p:pic>
      <p:sp>
        <p:nvSpPr>
          <p:cNvPr id="7" name="Rectangle 6"/>
          <p:cNvSpPr/>
          <p:nvPr/>
        </p:nvSpPr>
        <p:spPr>
          <a:xfrm>
            <a:off x="2971800" y="3387746"/>
            <a:ext cx="6172200"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fontAlgn="base"/>
            <a:endParaRPr lang="en-US" sz="2400" dirty="0" smtClean="0">
              <a:solidFill>
                <a:srgbClr val="FF0000"/>
              </a:solidFill>
            </a:endParaRP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FFCC66"/>
              </a:gs>
              <a:gs pos="39999">
                <a:srgbClr val="85C2FF"/>
              </a:gs>
              <a:gs pos="70000">
                <a:srgbClr val="C4D6EB"/>
              </a:gs>
              <a:gs pos="100000">
                <a:srgbClr val="FFEBFA"/>
              </a:gs>
            </a:gsLst>
            <a:lin ang="5400000" scaled="0"/>
          </a:gradFill>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Live these virtues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6858000" y="1524000"/>
            <a:ext cx="2057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kumimoji="0" lang="en-US" sz="2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Simplicity</a:t>
            </a:r>
            <a:endParaRPr lang="en-US" sz="2800" dirty="0">
              <a:latin typeface="Monotype Corsiva" pitchFamily="66" charset="0"/>
            </a:endParaRPr>
          </a:p>
        </p:txBody>
      </p:sp>
      <p:sp>
        <p:nvSpPr>
          <p:cNvPr id="6" name="Rectangle 5"/>
          <p:cNvSpPr/>
          <p:nvPr/>
        </p:nvSpPr>
        <p:spPr>
          <a:xfrm>
            <a:off x="6172200" y="4800600"/>
            <a:ext cx="2133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kumimoji="0" lang="en-US" sz="3200" b="1" i="0" u="none" strike="noStrike" cap="none" normalizeH="0" baseline="0" dirty="0" smtClean="0">
                <a:ln>
                  <a:noFill/>
                </a:ln>
                <a:solidFill>
                  <a:srgbClr val="FF0000"/>
                </a:solidFill>
                <a:effectLst/>
                <a:latin typeface="Monotype Corsiva" pitchFamily="66" charset="0"/>
                <a:ea typeface="Times New Roman" pitchFamily="18" charset="0"/>
                <a:cs typeface="Arial" pitchFamily="34" charset="0"/>
              </a:rPr>
              <a:t>Humility</a:t>
            </a:r>
            <a:endParaRPr lang="en-US" sz="3200" dirty="0">
              <a:solidFill>
                <a:srgbClr val="FF0000"/>
              </a:solidFill>
              <a:latin typeface="Monotype Corsiva" pitchFamily="66" charset="0"/>
            </a:endParaRPr>
          </a:p>
        </p:txBody>
      </p:sp>
      <p:sp>
        <p:nvSpPr>
          <p:cNvPr id="7" name="Rectangle 6"/>
          <p:cNvSpPr/>
          <p:nvPr/>
        </p:nvSpPr>
        <p:spPr>
          <a:xfrm>
            <a:off x="3276600" y="5257800"/>
            <a:ext cx="1406154"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kumimoji="0" lang="en-US" sz="2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Meekness</a:t>
            </a:r>
            <a:endParaRPr lang="en-US" sz="2800" dirty="0">
              <a:latin typeface="Monotype Corsiva" pitchFamily="66" charset="0"/>
            </a:endParaRPr>
          </a:p>
        </p:txBody>
      </p:sp>
      <p:sp>
        <p:nvSpPr>
          <p:cNvPr id="8" name="Rectangle 7"/>
          <p:cNvSpPr/>
          <p:nvPr/>
        </p:nvSpPr>
        <p:spPr>
          <a:xfrm>
            <a:off x="5943600" y="3048000"/>
            <a:ext cx="1925527" cy="523220"/>
          </a:xfrm>
          <a:prstGeom prst="rect">
            <a:avLst/>
          </a:prstGeom>
          <a:gradFill>
            <a:gsLst>
              <a:gs pos="0">
                <a:srgbClr val="03D4A8"/>
              </a:gs>
              <a:gs pos="25000">
                <a:srgbClr val="21D6E0"/>
              </a:gs>
              <a:gs pos="75000">
                <a:srgbClr val="0087E6"/>
              </a:gs>
              <a:gs pos="100000">
                <a:srgbClr val="005CBF"/>
              </a:gs>
            </a:gsLst>
            <a:lin ang="5400000" scaled="0"/>
          </a:gradFill>
        </p:spPr>
        <p:style>
          <a:lnRef idx="1">
            <a:schemeClr val="accent5"/>
          </a:lnRef>
          <a:fillRef idx="2">
            <a:schemeClr val="accent5"/>
          </a:fillRef>
          <a:effectRef idx="1">
            <a:schemeClr val="accent5"/>
          </a:effectRef>
          <a:fontRef idx="minor">
            <a:schemeClr val="dk1"/>
          </a:fontRef>
        </p:style>
        <p:txBody>
          <a:bodyPr wrap="none">
            <a:spAutoFit/>
          </a:bodyPr>
          <a:lstStyle/>
          <a:p>
            <a:r>
              <a:rPr kumimoji="0" lang="en-US" sz="2800" b="1"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Mortification</a:t>
            </a:r>
            <a:endParaRPr lang="en-US" sz="2800" dirty="0">
              <a:latin typeface="Monotype Corsiva" pitchFamily="66" charset="0"/>
            </a:endParaRPr>
          </a:p>
        </p:txBody>
      </p:sp>
      <p:sp>
        <p:nvSpPr>
          <p:cNvPr id="9" name="Rectangle 8"/>
          <p:cNvSpPr/>
          <p:nvPr/>
        </p:nvSpPr>
        <p:spPr>
          <a:xfrm>
            <a:off x="304800" y="4876800"/>
            <a:ext cx="12954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kumimoji="0" lang="en-US" sz="3600" b="1" i="0" u="none" strike="noStrike" cap="none" normalizeH="0" baseline="0" dirty="0" smtClean="0">
                <a:ln>
                  <a:noFill/>
                </a:ln>
                <a:solidFill>
                  <a:srgbClr val="009900"/>
                </a:solidFill>
                <a:effectLst/>
                <a:latin typeface="Monotype Corsiva" pitchFamily="66" charset="0"/>
                <a:ea typeface="Calibri" pitchFamily="34" charset="0"/>
                <a:cs typeface="Times New Roman" pitchFamily="18" charset="0"/>
              </a:rPr>
              <a:t>Zeal</a:t>
            </a:r>
            <a:endParaRPr lang="en-US" sz="3600" b="1" dirty="0">
              <a:solidFill>
                <a:srgbClr val="009900"/>
              </a:solidFill>
              <a:latin typeface="Monotype Corsiva" pitchFamily="66"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FF6600"/>
          </a:solidFill>
        </p:spPr>
        <p:style>
          <a:lnRef idx="1">
            <a:schemeClr val="dk1"/>
          </a:lnRef>
          <a:fillRef idx="2">
            <a:schemeClr val="dk1"/>
          </a:fillRef>
          <a:effectRef idx="1">
            <a:schemeClr val="dk1"/>
          </a:effectRef>
          <a:fontRef idx="minor">
            <a:schemeClr val="dk1"/>
          </a:fontRef>
        </p:style>
        <p:txBody>
          <a:bodyPr>
            <a:normAutofit/>
          </a:bodyPr>
          <a:lstStyle/>
          <a:p>
            <a:pPr algn="ctr" fontAlgn="base"/>
            <a:r>
              <a:rPr lang="en-US" dirty="0" smtClean="0"/>
              <a:t>Community Living </a:t>
            </a:r>
            <a:endParaRPr lang="en-US" dirty="0"/>
          </a:p>
        </p:txBody>
      </p:sp>
      <p:sp>
        <p:nvSpPr>
          <p:cNvPr id="12" name="Rectangle 11"/>
          <p:cNvSpPr/>
          <p:nvPr/>
        </p:nvSpPr>
        <p:spPr>
          <a:xfrm>
            <a:off x="3352800" y="5562600"/>
            <a:ext cx="4724400" cy="76944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000" b="1" dirty="0" smtClean="0"/>
              <a:t>Must live with love, peace, joy and </a:t>
            </a:r>
            <a:r>
              <a:rPr lang="en-US" sz="2400" b="1" dirty="0" smtClean="0"/>
              <a:t>happiness</a:t>
            </a:r>
            <a:r>
              <a:rPr lang="en-US" sz="2000" b="1" dirty="0" smtClean="0"/>
              <a:t> live these virtues</a:t>
            </a:r>
            <a:endParaRPr lang="en-US" sz="2000" b="1" dirty="0"/>
          </a:p>
        </p:txBody>
      </p:sp>
      <p:pic>
        <p:nvPicPr>
          <p:cNvPr id="2050" name="Picture 2" descr="C:\Users\Waqas\Desktop\presentation pics\Community-Living.bmp"/>
          <p:cNvPicPr>
            <a:picLocks noChangeAspect="1" noChangeArrowheads="1"/>
          </p:cNvPicPr>
          <p:nvPr/>
        </p:nvPicPr>
        <p:blipFill>
          <a:blip r:embed="rId3" cstate="print"/>
          <a:srcRect/>
          <a:stretch>
            <a:fillRect/>
          </a:stretch>
        </p:blipFill>
        <p:spPr bwMode="auto">
          <a:xfrm>
            <a:off x="6096000" y="3505200"/>
            <a:ext cx="3048000" cy="1676400"/>
          </a:xfrm>
          <a:prstGeom prst="rect">
            <a:avLst/>
          </a:prstGeom>
          <a:noFill/>
        </p:spPr>
      </p:pic>
      <p:pic>
        <p:nvPicPr>
          <p:cNvPr id="2051" name="Picture 3" descr="C:\Users\Waqas\Desktop\presentation pics\iStock_000013868131Small_0.jpg"/>
          <p:cNvPicPr>
            <a:picLocks noChangeAspect="1" noChangeArrowheads="1"/>
          </p:cNvPicPr>
          <p:nvPr/>
        </p:nvPicPr>
        <p:blipFill>
          <a:blip r:embed="rId4" cstate="print"/>
          <a:srcRect/>
          <a:stretch>
            <a:fillRect/>
          </a:stretch>
        </p:blipFill>
        <p:spPr bwMode="auto">
          <a:xfrm>
            <a:off x="0" y="4800600"/>
            <a:ext cx="2819400" cy="2057400"/>
          </a:xfrm>
          <a:prstGeom prst="rect">
            <a:avLst/>
          </a:prstGeom>
          <a:noFill/>
        </p:spPr>
      </p:pic>
      <p:pic>
        <p:nvPicPr>
          <p:cNvPr id="2052" name="Picture 4" descr="C:\Users\Waqas\Desktop\presentation pics\team n unity.jpg"/>
          <p:cNvPicPr>
            <a:picLocks noChangeAspect="1" noChangeArrowheads="1"/>
          </p:cNvPicPr>
          <p:nvPr/>
        </p:nvPicPr>
        <p:blipFill>
          <a:blip r:embed="rId5" cstate="print"/>
          <a:srcRect/>
          <a:stretch>
            <a:fillRect/>
          </a:stretch>
        </p:blipFill>
        <p:spPr bwMode="auto">
          <a:xfrm>
            <a:off x="0" y="1371600"/>
            <a:ext cx="1752600" cy="1574094"/>
          </a:xfrm>
          <a:prstGeom prst="rect">
            <a:avLst/>
          </a:prstGeom>
          <a:noFill/>
        </p:spPr>
      </p:pic>
      <p:sp>
        <p:nvSpPr>
          <p:cNvPr id="15" name="Rectangle 14"/>
          <p:cNvSpPr/>
          <p:nvPr/>
        </p:nvSpPr>
        <p:spPr>
          <a:xfrm>
            <a:off x="1752600" y="1371600"/>
            <a:ext cx="69342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t>“Be united with one another, and God will bless you. How can you attract people to Christ if you are not united with one another and with him”?</a:t>
            </a:r>
          </a:p>
        </p:txBody>
      </p:sp>
      <p:sp>
        <p:nvSpPr>
          <p:cNvPr id="16" name="Rectangle 15"/>
          <p:cNvSpPr/>
          <p:nvPr/>
        </p:nvSpPr>
        <p:spPr>
          <a:xfrm>
            <a:off x="304800" y="2971800"/>
            <a:ext cx="57912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smtClean="0">
                <a:solidFill>
                  <a:srgbClr val="FF0000"/>
                </a:solidFill>
              </a:rPr>
              <a:t>Community as God's gift and true community do not stifle diversity</a:t>
            </a:r>
            <a:br>
              <a:rPr lang="en-US" sz="2400" b="1" dirty="0" smtClean="0">
                <a:solidFill>
                  <a:srgbClr val="FF0000"/>
                </a:solidFill>
              </a:rPr>
            </a:br>
            <a:r>
              <a:rPr lang="en-US" sz="2400" b="1" dirty="0" smtClean="0">
                <a:solidFill>
                  <a:srgbClr val="FF0000"/>
                </a:solidFill>
              </a:rPr>
              <a:t>True community is not simply physical or functional presence. It is being with and for the other person.</a:t>
            </a:r>
            <a:endParaRPr lang="en-US" sz="2400" b="1" dirty="0">
              <a:solidFill>
                <a:srgbClr val="FF0000"/>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edge">
                                      <p:cBhvr>
                                        <p:cTn id="15" dur="2000"/>
                                        <p:tgtEl>
                                          <p:spTgt spid="16"/>
                                        </p:tgtEl>
                                      </p:cBhvr>
                                    </p:animEffect>
                                  </p:childTnLst>
                                </p:cTn>
                              </p:par>
                              <p:par>
                                <p:cTn id="16" presetID="2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edge">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heel(4)">
                                      <p:cBhvr>
                                        <p:cTn id="23" dur="2000"/>
                                        <p:tgtEl>
                                          <p:spTgt spid="2051"/>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4)">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219200"/>
          </a:xfrm>
        </p:spPr>
        <p:txBody>
          <a:bodyPr>
            <a:noAutofit/>
          </a:bodyPr>
          <a:lstStyle/>
          <a:p>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en-US" sz="4400" dirty="0" smtClean="0">
                <a:solidFill>
                  <a:srgbClr val="FF0000"/>
                </a:solidFill>
              </a:rPr>
              <a:t>SAINT BERNAD OF CLAIRVAUX</a:t>
            </a:r>
            <a:endParaRPr lang="en-US" sz="4400" dirty="0">
              <a:solidFill>
                <a:srgbClr val="FF0000"/>
              </a:solidFill>
            </a:endParaRPr>
          </a:p>
        </p:txBody>
      </p:sp>
      <p:sp>
        <p:nvSpPr>
          <p:cNvPr id="3" name="Content Placeholder 2"/>
          <p:cNvSpPr>
            <a:spLocks noGrp="1"/>
          </p:cNvSpPr>
          <p:nvPr>
            <p:ph idx="1"/>
          </p:nvPr>
        </p:nvSpPr>
        <p:spPr>
          <a:xfrm>
            <a:off x="502920" y="530352"/>
            <a:ext cx="8183880" cy="4041648"/>
          </a:xfrm>
        </p:spPr>
        <p:txBody>
          <a:bodyPr>
            <a:normAutofit fontScale="40000" lnSpcReduction="20000"/>
          </a:bodyPr>
          <a:lstStyle/>
          <a:p>
            <a:pPr>
              <a:buNone/>
            </a:pPr>
            <a:endParaRPr lang="en-US" sz="2400" b="1" dirty="0" smtClean="0"/>
          </a:p>
          <a:p>
            <a:pPr>
              <a:buNone/>
            </a:pPr>
            <a:endParaRPr lang="en-US" sz="2400" b="1" dirty="0" smtClean="0"/>
          </a:p>
          <a:p>
            <a:endParaRPr lang="en-US" sz="2800" b="1" dirty="0" smtClean="0"/>
          </a:p>
          <a:p>
            <a:endParaRPr lang="en-US" b="1" dirty="0" smtClean="0"/>
          </a:p>
          <a:p>
            <a:endParaRPr lang="en-US" sz="2800" b="1" dirty="0" smtClean="0"/>
          </a:p>
          <a:p>
            <a:endParaRPr lang="en-US" b="1" dirty="0" smtClean="0"/>
          </a:p>
          <a:p>
            <a:endParaRPr lang="en-US" sz="2800" b="1" dirty="0" smtClean="0"/>
          </a:p>
          <a:p>
            <a:endParaRPr lang="en-US" sz="2900" b="1" dirty="0" smtClean="0"/>
          </a:p>
          <a:p>
            <a:r>
              <a:rPr lang="en-US" sz="5900" b="1" dirty="0" smtClean="0"/>
              <a:t>BORN: 1090</a:t>
            </a:r>
          </a:p>
          <a:p>
            <a:endParaRPr lang="en-US" sz="5900" b="1" dirty="0" smtClean="0"/>
          </a:p>
          <a:p>
            <a:r>
              <a:rPr lang="en-US" sz="5900" b="1" dirty="0" smtClean="0"/>
              <a:t>DIED :20 AUG-1153</a:t>
            </a:r>
          </a:p>
          <a:p>
            <a:endParaRPr lang="en-US" sz="5900" b="1" dirty="0" smtClean="0"/>
          </a:p>
          <a:p>
            <a:r>
              <a:rPr lang="en-US" sz="5900" b="1" dirty="0" smtClean="0"/>
              <a:t>RELIGEION: ROMAN CATHOLIC</a:t>
            </a:r>
          </a:p>
          <a:p>
            <a:endParaRPr lang="en-US" sz="5900" b="1" dirty="0" smtClean="0"/>
          </a:p>
          <a:p>
            <a:r>
              <a:rPr lang="en-US" sz="5900" b="1" dirty="0" smtClean="0"/>
              <a:t>NATIONALITY: FRANCE</a:t>
            </a:r>
          </a:p>
          <a:p>
            <a:endParaRPr lang="en-US" sz="5900" b="1" dirty="0" smtClean="0"/>
          </a:p>
        </p:txBody>
      </p:sp>
      <p:pic>
        <p:nvPicPr>
          <p:cNvPr id="2050" name="Picture 2" descr="Bernard of Clairvaux"/>
          <p:cNvPicPr>
            <a:picLocks noChangeAspect="1" noChangeArrowheads="1"/>
          </p:cNvPicPr>
          <p:nvPr/>
        </p:nvPicPr>
        <p:blipFill>
          <a:blip r:embed="rId3" cstate="print"/>
          <a:srcRect/>
          <a:stretch>
            <a:fillRect/>
          </a:stretch>
        </p:blipFill>
        <p:spPr bwMode="auto">
          <a:xfrm>
            <a:off x="5562600" y="0"/>
            <a:ext cx="3581400" cy="6858000"/>
          </a:xfrm>
          <a:prstGeom prst="rect">
            <a:avLst/>
          </a:prstGeom>
          <a:noFill/>
        </p:spPr>
      </p:pic>
      <p:pic>
        <p:nvPicPr>
          <p:cNvPr id="11266" name="Picture 2" descr="http://ts1.mm.bing.net/th?&amp;id=JN./PntT6huIXXU2vzEWQ5wYQ&amp;w=300&amp;h=300&amp;c=0&amp;pid=1.9&amp;rs=0&amp;p=0"/>
          <p:cNvPicPr>
            <a:picLocks noChangeAspect="1" noChangeArrowheads="1"/>
          </p:cNvPicPr>
          <p:nvPr/>
        </p:nvPicPr>
        <p:blipFill>
          <a:blip r:embed="rId4" cstate="print"/>
          <a:srcRect/>
          <a:stretch>
            <a:fillRect/>
          </a:stretch>
        </p:blipFill>
        <p:spPr bwMode="auto">
          <a:xfrm>
            <a:off x="0" y="5076824"/>
            <a:ext cx="5638800" cy="1781176"/>
          </a:xfrm>
          <a:prstGeom prst="rect">
            <a:avLst/>
          </a:prstGeom>
          <a:noFill/>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53000"/>
            <a:ext cx="6858000" cy="1524000"/>
          </a:xfrm>
        </p:spPr>
        <p:txBody>
          <a:bodyPr>
            <a:normAutofit/>
          </a:bodyPr>
          <a:lstStyle/>
          <a:p>
            <a:r>
              <a:rPr lang="en-US" dirty="0">
                <a:ln w="10541" cmpd="sng">
                  <a:solidFill>
                    <a:schemeClr val="accent1">
                      <a:shade val="88000"/>
                      <a:satMod val="110000"/>
                    </a:schemeClr>
                  </a:solidFill>
                  <a:prstDash val="solid"/>
                </a:ln>
                <a:solidFill>
                  <a:srgbClr val="002060"/>
                </a:solidFill>
                <a:effectLst/>
              </a:rPr>
              <a:t>St. Vincent De Paul</a:t>
            </a:r>
          </a:p>
        </p:txBody>
      </p:sp>
      <p:pic>
        <p:nvPicPr>
          <p:cNvPr id="1026" name="Picture 2" descr="C:\Users\Waqas\Desktop\presentation pics\St. Vincent Depaul Stamp.jpg"/>
          <p:cNvPicPr>
            <a:picLocks noChangeAspect="1" noChangeArrowheads="1"/>
          </p:cNvPicPr>
          <p:nvPr/>
        </p:nvPicPr>
        <p:blipFill>
          <a:blip r:embed="rId3" cstate="print"/>
          <a:srcRect/>
          <a:stretch>
            <a:fillRect/>
          </a:stretch>
        </p:blipFill>
        <p:spPr bwMode="auto">
          <a:xfrm>
            <a:off x="1219200" y="533400"/>
            <a:ext cx="6934200" cy="5234641"/>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5638800" cy="6324600"/>
          </a:xfrm>
        </p:spPr>
        <p:txBody>
          <a:bodyPr>
            <a:noAutofit/>
          </a:bodyPr>
          <a:lstStyle/>
          <a:p>
            <a:r>
              <a:rPr lang="en-US" sz="2400" b="1" dirty="0" smtClean="0">
                <a:solidFill>
                  <a:srgbClr val="FF0000"/>
                </a:solidFill>
              </a:rPr>
              <a:t>Bernard was born to a noble  family, the third of seven children. Five of his six siblings were brothers, all of which trained as soldiers and entered the army. Bernard , however from his youth was destined for the scholarship and piety.</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Bernard attained great success as a secular scholar, but more and more felt called to the monastic life. At the age of 22 he joined the order and was so passionate and educated about his faith that he convinced 30 of his friends and relatives to join him.</a:t>
            </a:r>
            <a:endParaRPr lang="en-US" sz="2400" b="1" dirty="0">
              <a:solidFill>
                <a:srgbClr val="FF0000"/>
              </a:solidFill>
            </a:endParaRPr>
          </a:p>
        </p:txBody>
      </p:sp>
      <p:sp>
        <p:nvSpPr>
          <p:cNvPr id="5" name="Content Placeholder 4"/>
          <p:cNvSpPr>
            <a:spLocks noGrp="1"/>
          </p:cNvSpPr>
          <p:nvPr>
            <p:ph idx="1"/>
          </p:nvPr>
        </p:nvSpPr>
        <p:spPr>
          <a:xfrm flipV="1">
            <a:off x="3048000" y="6812280"/>
            <a:ext cx="5638800" cy="45719"/>
          </a:xfrm>
        </p:spPr>
        <p:txBody>
          <a:bodyPr>
            <a:normAutofit fontScale="25000" lnSpcReduction="20000"/>
          </a:bodyPr>
          <a:lstStyle/>
          <a:p>
            <a:endParaRPr lang="en-US" dirty="0"/>
          </a:p>
        </p:txBody>
      </p:sp>
      <p:pic>
        <p:nvPicPr>
          <p:cNvPr id="7" name="Picture 4" descr="http://ts1.mm.bing.net/th?&amp;id=JN.YRyFBnj5Ibm3rwH2jYoxEQ&amp;w=300&amp;h=300&amp;c=0&amp;pid=1.9&amp;rs=0&amp;p=0"/>
          <p:cNvPicPr>
            <a:picLocks noChangeAspect="1" noChangeArrowheads="1"/>
          </p:cNvPicPr>
          <p:nvPr/>
        </p:nvPicPr>
        <p:blipFill>
          <a:blip r:embed="rId2" cstate="print"/>
          <a:srcRect/>
          <a:stretch>
            <a:fillRect/>
          </a:stretch>
        </p:blipFill>
        <p:spPr bwMode="auto">
          <a:xfrm>
            <a:off x="0" y="0"/>
            <a:ext cx="3200400" cy="6858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3429000" cy="3352800"/>
          </a:xfrm>
        </p:spPr>
        <p:txBody>
          <a:bodyPr>
            <a:normAutofit/>
          </a:bodyPr>
          <a:lstStyle/>
          <a:p>
            <a:endParaRPr lang="en-US" sz="2400" cap="none" spc="-300" dirty="0">
              <a:solidFill>
                <a:schemeClr val="tx1"/>
              </a:solidFill>
              <a:latin typeface="Times New Romann"/>
            </a:endParaRPr>
          </a:p>
        </p:txBody>
      </p:sp>
      <p:sp>
        <p:nvSpPr>
          <p:cNvPr id="3" name="Text Placeholder 2"/>
          <p:cNvSpPr>
            <a:spLocks noGrp="1"/>
          </p:cNvSpPr>
          <p:nvPr>
            <p:ph type="body" sz="half" idx="2"/>
          </p:nvPr>
        </p:nvSpPr>
        <p:spPr>
          <a:xfrm>
            <a:off x="4267200" y="1600200"/>
            <a:ext cx="4038600" cy="4648200"/>
          </a:xfrm>
        </p:spPr>
        <p:txBody>
          <a:bodyPr>
            <a:noAutofit/>
          </a:bodyPr>
          <a:lstStyle/>
          <a:p>
            <a:r>
              <a:rPr lang="en-US" sz="2800" b="1" dirty="0" smtClean="0"/>
              <a:t>He displays a nobility of nature, a wise charity and tenderness in his dealings with  others, and a genuine humility.</a:t>
            </a:r>
          </a:p>
          <a:p>
            <a:r>
              <a:rPr lang="en-US" sz="2800" b="1" dirty="0" smtClean="0"/>
              <a:t>St Bernad was eminently endowed with the gift of miracles.  </a:t>
            </a:r>
            <a:endParaRPr lang="en-US" sz="2800" b="1" dirty="0"/>
          </a:p>
        </p:txBody>
      </p:sp>
      <p:pic>
        <p:nvPicPr>
          <p:cNvPr id="1026" name="Picture 2" descr="C:\Users\xyz\Pictures\thCIA57Y9M.jpg"/>
          <p:cNvPicPr>
            <a:picLocks noChangeAspect="1" noChangeArrowheads="1"/>
          </p:cNvPicPr>
          <p:nvPr/>
        </p:nvPicPr>
        <p:blipFill>
          <a:blip r:embed="rId2" cstate="print"/>
          <a:srcRect/>
          <a:stretch>
            <a:fillRect/>
          </a:stretch>
        </p:blipFill>
        <p:spPr bwMode="auto">
          <a:xfrm>
            <a:off x="0" y="381000"/>
            <a:ext cx="3581401" cy="5486400"/>
          </a:xfrm>
          <a:prstGeom prst="rect">
            <a:avLst/>
          </a:prstGeom>
          <a:noFill/>
        </p:spPr>
      </p:pic>
      <p:pic>
        <p:nvPicPr>
          <p:cNvPr id="9218" name="Picture 2" descr="http://ts1.mm.bing.net/th?&amp;id=JN.abxX2%2bu9FmXodTYzq/tZKg&amp;w=300&amp;h=300&amp;c=0&amp;pid=1.9&amp;rs=0&amp;p=0"/>
          <p:cNvPicPr>
            <a:picLocks noChangeAspect="1" noChangeArrowheads="1"/>
          </p:cNvPicPr>
          <p:nvPr/>
        </p:nvPicPr>
        <p:blipFill>
          <a:blip r:embed="rId3" cstate="print"/>
          <a:srcRect/>
          <a:stretch>
            <a:fillRect/>
          </a:stretch>
        </p:blipFill>
        <p:spPr bwMode="auto">
          <a:xfrm>
            <a:off x="0" y="6096000"/>
            <a:ext cx="9144000" cy="114046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    SAINT BERNAD</a:t>
            </a:r>
            <a:endParaRPr lang="en-US" sz="5400" b="1" dirty="0">
              <a:solidFill>
                <a:srgbClr val="FF0000"/>
              </a:solidFill>
            </a:endParaRPr>
          </a:p>
        </p:txBody>
      </p:sp>
      <p:sp>
        <p:nvSpPr>
          <p:cNvPr id="3" name="Content Placeholder 2"/>
          <p:cNvSpPr>
            <a:spLocks noGrp="1"/>
          </p:cNvSpPr>
          <p:nvPr>
            <p:ph idx="1"/>
          </p:nvPr>
        </p:nvSpPr>
        <p:spPr/>
        <p:txBody>
          <a:bodyPr/>
          <a:lstStyle/>
          <a:p>
            <a:r>
              <a:rPr lang="en-US" b="1" dirty="0" smtClean="0"/>
              <a:t>Throughout his life,Bernrad continued to write about our Blessed Mother , the one who distributes God’s benefits to the restoration of the universe .  </a:t>
            </a:r>
          </a:p>
          <a:p>
            <a:endParaRPr lang="en-US" b="1" dirty="0" smtClean="0"/>
          </a:p>
          <a:p>
            <a:r>
              <a:rPr lang="en-US" b="1" dirty="0" smtClean="0"/>
              <a:t>The legacy of Saint Bernard of Clairvaux to 20th-century Christians, as multifaceted as it is, lies most significantly in his profound human psychology of self-esteem and self-awareness grounded in the mercy and love of God.</a:t>
            </a:r>
          </a:p>
          <a:p>
            <a:endParaRPr lang="en-US" b="1" dirty="0" smtClean="0"/>
          </a:p>
          <a:p>
            <a:endParaRPr lang="en-US" dirty="0"/>
          </a:p>
        </p:txBody>
      </p:sp>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04088"/>
            <a:ext cx="4038600" cy="5315712"/>
          </a:xfrm>
        </p:spPr>
        <p:txBody>
          <a:bodyPr>
            <a:noAutofit/>
          </a:bodyPr>
          <a:lstStyle/>
          <a:p>
            <a:r>
              <a:rPr lang="en-US" sz="2800" b="1" dirty="0" smtClean="0">
                <a:solidFill>
                  <a:srgbClr val="FF0000"/>
                </a:solidFill>
              </a:rPr>
              <a:t>The central  elements of Bernard’s Mariology were; how he explained the Virginity of Mother Mary, the</a:t>
            </a:r>
            <a:br>
              <a:rPr lang="en-US" sz="2800" b="1" dirty="0" smtClean="0">
                <a:solidFill>
                  <a:srgbClr val="FF0000"/>
                </a:solidFill>
              </a:rPr>
            </a:br>
            <a:r>
              <a:rPr lang="en-US" sz="2800" b="1" dirty="0" smtClean="0">
                <a:solidFill>
                  <a:srgbClr val="FF0000"/>
                </a:solidFill>
              </a:rPr>
              <a:t> “STAR OF THE SEA”  through his many writings, devotion to Our Blessed  Mother spread throughout the world. </a:t>
            </a:r>
            <a:endParaRPr lang="en-US" sz="2800" b="1" dirty="0">
              <a:solidFill>
                <a:srgbClr val="FF0000"/>
              </a:solidFill>
            </a:endParaRPr>
          </a:p>
        </p:txBody>
      </p:sp>
      <p:sp>
        <p:nvSpPr>
          <p:cNvPr id="3" name="Content Placeholder 2"/>
          <p:cNvSpPr>
            <a:spLocks noGrp="1"/>
          </p:cNvSpPr>
          <p:nvPr>
            <p:ph idx="1"/>
          </p:nvPr>
        </p:nvSpPr>
        <p:spPr>
          <a:xfrm>
            <a:off x="457200" y="3886200"/>
            <a:ext cx="4114800" cy="2438400"/>
          </a:xfrm>
        </p:spPr>
        <p:txBody>
          <a:bodyPr>
            <a:normAutofit lnSpcReduction="10000"/>
          </a:bodyPr>
          <a:lstStyle/>
          <a:p>
            <a:r>
              <a:rPr lang="en-US" sz="2800" b="1" dirty="0" smtClean="0">
                <a:solidFill>
                  <a:srgbClr val="FF0000"/>
                </a:solidFill>
              </a:rPr>
              <a:t>Bernard belongs to this tradition. He was nourished and shaped by the language of the Bible.</a:t>
            </a:r>
            <a:endParaRPr lang="en-US" sz="2800" b="1" dirty="0">
              <a:solidFill>
                <a:srgbClr val="FF0000"/>
              </a:solidFill>
            </a:endParaRPr>
          </a:p>
        </p:txBody>
      </p:sp>
      <p:pic>
        <p:nvPicPr>
          <p:cNvPr id="1026" name="Picture 2" descr="C:\Users\xyz\Pictures\thPZD85SJ4.jpg"/>
          <p:cNvPicPr>
            <a:picLocks noChangeAspect="1" noChangeArrowheads="1"/>
          </p:cNvPicPr>
          <p:nvPr/>
        </p:nvPicPr>
        <p:blipFill>
          <a:blip r:embed="rId2" cstate="print"/>
          <a:srcRect/>
          <a:stretch>
            <a:fillRect/>
          </a:stretch>
        </p:blipFill>
        <p:spPr bwMode="auto">
          <a:xfrm>
            <a:off x="381000" y="381000"/>
            <a:ext cx="3886200" cy="3352800"/>
          </a:xfrm>
          <a:prstGeom prst="rect">
            <a:avLst/>
          </a:prstGeom>
          <a:noFill/>
        </p:spPr>
      </p:pic>
    </p:spTree>
  </p:cSld>
  <p:clrMapOvr>
    <a:masterClrMapping/>
  </p:clrMapOvr>
  <p:transition spd="slow">
    <p:cover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0"/>
            <a:ext cx="3886200" cy="2286000"/>
          </a:xfrm>
        </p:spPr>
        <p:txBody>
          <a:bodyPr>
            <a:noAutofit/>
          </a:bodyPr>
          <a:lstStyle/>
          <a:p>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Stages of Contemplation-Bernard of Clairvaux</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600" b="1" i="1" dirty="0" smtClean="0">
                <a:solidFill>
                  <a:srgbClr val="FF0000"/>
                </a:solidFill>
              </a:rPr>
              <a:t>The Stages of Contemplation are two,</a:t>
            </a:r>
            <a:r>
              <a:rPr lang="en-US" sz="3600" dirty="0" smtClean="0">
                <a:solidFill>
                  <a:srgbClr val="FF0000"/>
                </a:solidFill>
              </a:rPr>
              <a:t/>
            </a:r>
            <a:br>
              <a:rPr lang="en-US" sz="3600" dirty="0" smtClean="0">
                <a:solidFill>
                  <a:srgbClr val="FF0000"/>
                </a:solidFill>
              </a:rPr>
            </a:br>
            <a:r>
              <a:rPr lang="en-US" sz="3600" dirty="0" smtClean="0">
                <a:solidFill>
                  <a:srgbClr val="FF0000"/>
                </a:solidFill>
              </a:rPr>
              <a:t> </a:t>
            </a:r>
            <a:br>
              <a:rPr lang="en-US" sz="3600" dirty="0" smtClean="0">
                <a:solidFill>
                  <a:srgbClr val="FF0000"/>
                </a:solidFill>
              </a:rPr>
            </a:br>
            <a:endParaRPr lang="en-US" sz="3600" dirty="0">
              <a:solidFill>
                <a:srgbClr val="FF0000"/>
              </a:solidFill>
            </a:endParaRPr>
          </a:p>
        </p:txBody>
      </p:sp>
      <p:pic>
        <p:nvPicPr>
          <p:cNvPr id="6147" name="Picture 3" descr="http://ts1.mm.bing.net/th?&amp;id=JN.P1CUb6pmJn/FmtqXoArBbA&amp;w=300&amp;h=300&amp;c=0&amp;pid=1.9&amp;rs=0&amp;p=0"/>
          <p:cNvPicPr>
            <a:picLocks noChangeAspect="1" noChangeArrowheads="1"/>
          </p:cNvPicPr>
          <p:nvPr/>
        </p:nvPicPr>
        <p:blipFill>
          <a:blip r:embed="rId2" cstate="print"/>
          <a:srcRect/>
          <a:stretch>
            <a:fillRect/>
          </a:stretch>
        </p:blipFill>
        <p:spPr bwMode="auto">
          <a:xfrm>
            <a:off x="4343400" y="838200"/>
            <a:ext cx="4572000" cy="57954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15000" cy="6858000"/>
          </a:xfrm>
        </p:spPr>
        <p:txBody>
          <a:bodyPr>
            <a:normAutofit/>
          </a:bodyPr>
          <a:lstStyle/>
          <a:p>
            <a:endParaRPr lang="en-US" dirty="0" smtClean="0"/>
          </a:p>
          <a:p>
            <a:endParaRPr lang="en-US" dirty="0" smtClean="0"/>
          </a:p>
          <a:p>
            <a:r>
              <a:rPr lang="en-US" sz="3200" b="1" dirty="0" smtClean="0">
                <a:solidFill>
                  <a:srgbClr val="FF0000"/>
                </a:solidFill>
              </a:rPr>
              <a:t>The first stage of contemplation, is to consider constantly what God wants, </a:t>
            </a:r>
          </a:p>
          <a:p>
            <a:endParaRPr lang="en-US" sz="3200" b="1" dirty="0" smtClean="0">
              <a:solidFill>
                <a:srgbClr val="FF0000"/>
              </a:solidFill>
            </a:endParaRPr>
          </a:p>
          <a:p>
            <a:r>
              <a:rPr lang="en-US" sz="3200" b="1" dirty="0" smtClean="0">
                <a:solidFill>
                  <a:srgbClr val="FF0000"/>
                </a:solidFill>
              </a:rPr>
              <a:t>what is pleasing to him, and what is acceptable in his eyes. </a:t>
            </a:r>
            <a:endParaRPr lang="en-US" sz="3200" b="1" dirty="0">
              <a:solidFill>
                <a:srgbClr val="FF0000"/>
              </a:solidFill>
            </a:endParaRPr>
          </a:p>
        </p:txBody>
      </p:sp>
      <p:pic>
        <p:nvPicPr>
          <p:cNvPr id="14337" name="Picture 1" descr="C:\Users\xyz\Downloads\th (6).jpg"/>
          <p:cNvPicPr>
            <a:picLocks noChangeAspect="1" noChangeArrowheads="1"/>
          </p:cNvPicPr>
          <p:nvPr/>
        </p:nvPicPr>
        <p:blipFill>
          <a:blip r:embed="rId2" cstate="print"/>
          <a:srcRect/>
          <a:stretch>
            <a:fillRect/>
          </a:stretch>
        </p:blipFill>
        <p:spPr bwMode="auto">
          <a:xfrm>
            <a:off x="5334000" y="0"/>
            <a:ext cx="3810000" cy="6096000"/>
          </a:xfrm>
          <a:prstGeom prst="rect">
            <a:avLst/>
          </a:prstGeom>
          <a:ln>
            <a:noFill/>
          </a:ln>
          <a:effectLst>
            <a:softEdge rad="112500"/>
          </a:effectLst>
        </p:spPr>
      </p:pic>
    </p:spTree>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rPr>
              <a:t>These two stages</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r>
              <a:rPr lang="en-US" sz="2800" b="1" dirty="0" smtClean="0">
                <a:solidFill>
                  <a:srgbClr val="FF0000"/>
                </a:solidFill>
              </a:rPr>
              <a:t>These two stages sum up the whole of the spiritual life: when we contemplate ourselves we are troubled, and our sadness saves us and brings us to contemplate God; that contemplation in turn gives us the consolation of the joy of the Holy Spirit. Contemplating ourselves brings fear and humility; contemplating God brings us hope and love.</a:t>
            </a:r>
            <a:br>
              <a:rPr lang="en-US" sz="2800" b="1" dirty="0" smtClean="0">
                <a:solidFill>
                  <a:srgbClr val="FF0000"/>
                </a:solidFill>
              </a:rPr>
            </a:br>
            <a:endParaRPr lang="en-US" dirty="0"/>
          </a:p>
        </p:txBody>
      </p:sp>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81000"/>
            <a:ext cx="5718048" cy="1447800"/>
          </a:xfrm>
        </p:spPr>
        <p:txBody>
          <a:bodyPr>
            <a:normAutofit/>
          </a:bodyPr>
          <a:lstStyle/>
          <a:p>
            <a:r>
              <a:rPr lang="en-US" sz="3100" dirty="0" smtClean="0">
                <a:solidFill>
                  <a:srgbClr val="FF0000"/>
                </a:solidFill>
              </a:rPr>
              <a:t>Bernard outlines  threefold process of spiritual growth</a:t>
            </a:r>
            <a:r>
              <a:rPr lang="en-US" b="0" dirty="0" smtClean="0"/>
              <a:t>,</a:t>
            </a:r>
            <a:endParaRPr lang="en-US" dirty="0"/>
          </a:p>
        </p:txBody>
      </p:sp>
      <p:sp>
        <p:nvSpPr>
          <p:cNvPr id="3" name="Subtitle 2"/>
          <p:cNvSpPr>
            <a:spLocks noGrp="1"/>
          </p:cNvSpPr>
          <p:nvPr>
            <p:ph type="subTitle" idx="1"/>
          </p:nvPr>
        </p:nvSpPr>
        <p:spPr>
          <a:xfrm>
            <a:off x="2438400" y="2133600"/>
            <a:ext cx="6477000" cy="3733800"/>
          </a:xfrm>
        </p:spPr>
        <p:txBody>
          <a:bodyPr>
            <a:normAutofit fontScale="92500" lnSpcReduction="10000"/>
          </a:bodyPr>
          <a:lstStyle/>
          <a:p>
            <a:r>
              <a:rPr lang="en-US" sz="3100" dirty="0" smtClean="0"/>
              <a:t>The first perfume, or ointment, is that of repentance, or sorrow for sins.</a:t>
            </a:r>
          </a:p>
          <a:p>
            <a:endParaRPr lang="en-US" sz="3100" dirty="0" smtClean="0"/>
          </a:p>
          <a:p>
            <a:r>
              <a:rPr lang="en-US" sz="3100" dirty="0" smtClean="0"/>
              <a:t>The second is that of devotion, of confident praise and worship of God. </a:t>
            </a:r>
          </a:p>
          <a:p>
            <a:endParaRPr lang="en-US" sz="3100" dirty="0" smtClean="0"/>
          </a:p>
          <a:p>
            <a:r>
              <a:rPr lang="en-US" sz="3100" dirty="0" smtClean="0"/>
              <a:t>The third is that of compassion and mercy. </a:t>
            </a:r>
            <a:endParaRPr lang="en-US" dirty="0"/>
          </a:p>
        </p:txBody>
      </p:sp>
      <p:pic>
        <p:nvPicPr>
          <p:cNvPr id="4098" name="Picture 2" descr="C:\Users\xyz\Downloads\images (11).jpg"/>
          <p:cNvPicPr>
            <a:picLocks noChangeAspect="1" noChangeArrowheads="1"/>
          </p:cNvPicPr>
          <p:nvPr/>
        </p:nvPicPr>
        <p:blipFill>
          <a:blip r:embed="rId3" cstate="print"/>
          <a:srcRect/>
          <a:stretch>
            <a:fillRect/>
          </a:stretch>
        </p:blipFill>
        <p:spPr bwMode="auto">
          <a:xfrm>
            <a:off x="0" y="0"/>
            <a:ext cx="2743200" cy="6858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2971800"/>
          </a:xfrm>
        </p:spPr>
        <p:txBody>
          <a:bodyPr>
            <a:noAutofit/>
          </a:bodyPr>
          <a:lstStyle/>
          <a:p>
            <a:r>
              <a:rPr lang="en-US" sz="2800" b="1" dirty="0" smtClean="0">
                <a:solidFill>
                  <a:srgbClr val="FF0000"/>
                </a:solidFill>
              </a:rPr>
              <a:t>The first one, signifying contrition and brokenness over our sins, is pungent and painful.</a:t>
            </a:r>
            <a:endParaRPr lang="en-US" sz="2800" b="1" dirty="0">
              <a:solidFill>
                <a:srgbClr val="FF0000"/>
              </a:solidFill>
            </a:endParaRPr>
          </a:p>
        </p:txBody>
      </p:sp>
      <p:pic>
        <p:nvPicPr>
          <p:cNvPr id="10244" name="Picture 4" descr="http://images5.fanpop.com/image/photos/28400000/Elena-crying-elena-gilbert-28482948-500-500.gif"/>
          <p:cNvPicPr>
            <a:picLocks noChangeAspect="1" noChangeArrowheads="1" noCrop="1"/>
          </p:cNvPicPr>
          <p:nvPr/>
        </p:nvPicPr>
        <p:blipFill>
          <a:blip r:embed="rId2" cstate="print"/>
          <a:srcRect/>
          <a:stretch>
            <a:fillRect/>
          </a:stretch>
        </p:blipFill>
        <p:spPr bwMode="auto">
          <a:xfrm>
            <a:off x="5486400" y="3505200"/>
            <a:ext cx="3657600" cy="3352800"/>
          </a:xfrm>
          <a:prstGeom prst="rect">
            <a:avLst/>
          </a:prstGeom>
          <a:noFill/>
        </p:spPr>
      </p:pic>
      <p:sp>
        <p:nvSpPr>
          <p:cNvPr id="6" name="Content Placeholder 5"/>
          <p:cNvSpPr>
            <a:spLocks noGrp="1"/>
          </p:cNvSpPr>
          <p:nvPr>
            <p:ph idx="1"/>
          </p:nvPr>
        </p:nvSpPr>
        <p:spPr>
          <a:xfrm>
            <a:off x="10363200" y="1935480"/>
            <a:ext cx="762000" cy="274320"/>
          </a:xfrm>
        </p:spPr>
        <p:txBody>
          <a:bodyPr>
            <a:normAutofit fontScale="55000" lnSpcReduction="20000"/>
          </a:bodyPr>
          <a:lstStyle/>
          <a:p>
            <a:endParaRPr lang="en-US" dirty="0"/>
          </a:p>
        </p:txBody>
      </p:sp>
      <p:pic>
        <p:nvPicPr>
          <p:cNvPr id="7" name="Picture 2" descr="http://ts1.mm.bing.net/th?&amp;id=JN.08imA%2bAPaWV63Z2ASyhQJw&amp;w=300&amp;h=300&amp;c=0&amp;pid=1.9&amp;rs=0&amp;p=0"/>
          <p:cNvPicPr>
            <a:picLocks noChangeAspect="1" noChangeArrowheads="1"/>
          </p:cNvPicPr>
          <p:nvPr/>
        </p:nvPicPr>
        <p:blipFill>
          <a:blip r:embed="rId3" cstate="print"/>
          <a:srcRect/>
          <a:stretch>
            <a:fillRect/>
          </a:stretch>
        </p:blipFill>
        <p:spPr bwMode="auto">
          <a:xfrm>
            <a:off x="0" y="228600"/>
            <a:ext cx="3276599" cy="21336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124200"/>
          </a:xfrm>
        </p:spPr>
        <p:txBody>
          <a:bodyPr>
            <a:normAutofit/>
          </a:bodyPr>
          <a:lstStyle/>
          <a:p>
            <a:r>
              <a:rPr lang="en-US" sz="3100" b="1" dirty="0" smtClean="0">
                <a:solidFill>
                  <a:srgbClr val="FF0000"/>
                </a:solidFill>
              </a:rPr>
              <a:t>The second adds the healing and soothing process of growth. And , is essentially that of worship and praise of God. </a:t>
            </a:r>
            <a:r>
              <a:rPr lang="en-US" dirty="0" smtClean="0"/>
              <a:t/>
            </a:r>
            <a:br>
              <a:rPr lang="en-US" dirty="0" smtClean="0"/>
            </a:br>
            <a:endParaRPr lang="en-US" dirty="0"/>
          </a:p>
        </p:txBody>
      </p:sp>
      <p:pic>
        <p:nvPicPr>
          <p:cNvPr id="9218" name="Picture 2" descr="http://ts1.mm.bing.net/th?&amp;id=JN.Ac9IdPq5tWfd%2b/dFkRmqBg&amp;w=300&amp;h=300&amp;c=0&amp;pid=1.9&amp;rs=0&amp;p=0"/>
          <p:cNvPicPr>
            <a:picLocks noGrp="1" noChangeAspect="1" noChangeArrowheads="1"/>
          </p:cNvPicPr>
          <p:nvPr>
            <p:ph idx="1"/>
          </p:nvPr>
        </p:nvPicPr>
        <p:blipFill>
          <a:blip r:embed="rId2" cstate="print"/>
          <a:srcRect/>
          <a:stretch>
            <a:fillRect/>
          </a:stretch>
        </p:blipFill>
        <p:spPr bwMode="auto">
          <a:xfrm>
            <a:off x="3733800" y="2971800"/>
            <a:ext cx="5410200" cy="3886200"/>
          </a:xfrm>
          <a:prstGeom prst="rect">
            <a:avLst/>
          </a:prstGeom>
          <a:noFill/>
        </p:spPr>
      </p:pic>
      <p:pic>
        <p:nvPicPr>
          <p:cNvPr id="9220" name="Picture 4" descr="http://ts1.mm.bing.net/th?&amp;id=JN.4jENZDCqzqhucdTvmtiWeA&amp;w=300&amp;h=300&amp;c=0&amp;pid=1.9&amp;rs=0&amp;p=0"/>
          <p:cNvPicPr>
            <a:picLocks noChangeAspect="1" noChangeArrowheads="1"/>
          </p:cNvPicPr>
          <p:nvPr/>
        </p:nvPicPr>
        <p:blipFill>
          <a:blip r:embed="rId3" cstate="print"/>
          <a:srcRect/>
          <a:stretch>
            <a:fillRect/>
          </a:stretch>
        </p:blipFill>
        <p:spPr bwMode="auto">
          <a:xfrm>
            <a:off x="0" y="2971800"/>
            <a:ext cx="3810000" cy="38862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505200" cy="1143000"/>
          </a:xfrm>
        </p:spPr>
        <p:txBody>
          <a:bodyPr/>
          <a:lstStyle/>
          <a:p>
            <a:endParaRPr lang="en-US" dirty="0"/>
          </a:p>
        </p:txBody>
      </p:sp>
      <p:pic>
        <p:nvPicPr>
          <p:cNvPr id="59394" name="Picture 2" descr="C:\Users\xyz\Pictures\thWE3OUU0O.jpg"/>
          <p:cNvPicPr>
            <a:picLocks noGrp="1" noChangeAspect="1" noChangeArrowheads="1"/>
          </p:cNvPicPr>
          <p:nvPr>
            <p:ph idx="1"/>
          </p:nvPr>
        </p:nvPicPr>
        <p:blipFill>
          <a:blip r:embed="rId2" cstate="print"/>
          <a:srcRect/>
          <a:stretch>
            <a:fillRect/>
          </a:stretch>
        </p:blipFill>
        <p:spPr bwMode="auto">
          <a:xfrm>
            <a:off x="0" y="1"/>
            <a:ext cx="4800600" cy="5929860"/>
          </a:xfrm>
          <a:prstGeom prst="rect">
            <a:avLst/>
          </a:prstGeom>
          <a:noFill/>
        </p:spPr>
      </p:pic>
      <p:pic>
        <p:nvPicPr>
          <p:cNvPr id="23554" name="Picture 2" descr="http://ts3.mm.bing.net/th?id=JN.na6qKbo%2f97vTvNnNPYvG6g&amp;w=180&amp;h=144&amp;c=7&amp;rs=1&amp;qlt=90&amp;o=4&amp;pid=1.1"/>
          <p:cNvPicPr>
            <a:picLocks noChangeAspect="1" noChangeArrowheads="1"/>
          </p:cNvPicPr>
          <p:nvPr/>
        </p:nvPicPr>
        <p:blipFill>
          <a:blip r:embed="rId3" cstate="print"/>
          <a:srcRect/>
          <a:stretch>
            <a:fillRect/>
          </a:stretch>
        </p:blipFill>
        <p:spPr bwMode="auto">
          <a:xfrm>
            <a:off x="4648200" y="0"/>
            <a:ext cx="4495800" cy="6858001"/>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6800"/>
          </a:xfrm>
        </p:spPr>
        <p:txBody>
          <a:bodyPr>
            <a:normAutofit/>
          </a:bodyPr>
          <a:lstStyle/>
          <a:p>
            <a:r>
              <a:rPr lang="en-US" sz="3200" b="1" dirty="0" smtClean="0">
                <a:solidFill>
                  <a:srgbClr val="FF0000"/>
                </a:solidFill>
              </a:rPr>
              <a:t>The third perfumed anointing is the overflowing of mercy and compassion that comes from maturity in the spiritual life. </a:t>
            </a:r>
            <a:r>
              <a:rPr lang="en-US" b="1" dirty="0" smtClean="0"/>
              <a:t/>
            </a:r>
            <a:br>
              <a:rPr lang="en-US" b="1" dirty="0" smtClean="0"/>
            </a:br>
            <a:endParaRPr lang="en-US" b="1" dirty="0"/>
          </a:p>
        </p:txBody>
      </p:sp>
      <p:pic>
        <p:nvPicPr>
          <p:cNvPr id="3074" name="Picture 2" descr="C:\Users\xyz\Downloads\images (16).jpg"/>
          <p:cNvPicPr>
            <a:picLocks noGrp="1" noChangeAspect="1" noChangeArrowheads="1"/>
          </p:cNvPicPr>
          <p:nvPr>
            <p:ph idx="1"/>
          </p:nvPr>
        </p:nvPicPr>
        <p:blipFill>
          <a:blip r:embed="rId2" cstate="print"/>
          <a:srcRect/>
          <a:stretch>
            <a:fillRect/>
          </a:stretch>
        </p:blipFill>
        <p:spPr bwMode="auto">
          <a:xfrm>
            <a:off x="0" y="0"/>
            <a:ext cx="9144000" cy="1600200"/>
          </a:xfrm>
          <a:prstGeom prst="rect">
            <a:avLst/>
          </a:prstGeom>
          <a:noFill/>
        </p:spPr>
      </p:pic>
      <p:pic>
        <p:nvPicPr>
          <p:cNvPr id="3075" name="Picture 3" descr="C:\Users\xyz\Downloads\images (15).jpg"/>
          <p:cNvPicPr>
            <a:picLocks noChangeAspect="1" noChangeArrowheads="1"/>
          </p:cNvPicPr>
          <p:nvPr/>
        </p:nvPicPr>
        <p:blipFill>
          <a:blip r:embed="rId3" cstate="print"/>
          <a:srcRect/>
          <a:stretch>
            <a:fillRect/>
          </a:stretch>
        </p:blipFill>
        <p:spPr bwMode="auto">
          <a:xfrm>
            <a:off x="0" y="4038600"/>
            <a:ext cx="9143999" cy="28194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106326">
            <a:off x="352680" y="730843"/>
            <a:ext cx="3592123" cy="542629"/>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just"/>
            <a:r>
              <a:rPr lang="en-US" b="1" dirty="0" smtClean="0"/>
              <a:t>Conclusion </a:t>
            </a:r>
            <a:endParaRPr lang="en-US" dirty="0"/>
          </a:p>
        </p:txBody>
      </p:sp>
      <p:sp>
        <p:nvSpPr>
          <p:cNvPr id="3" name="Content Placeholder 2"/>
          <p:cNvSpPr>
            <a:spLocks noGrp="1"/>
          </p:cNvSpPr>
          <p:nvPr>
            <p:ph idx="1"/>
          </p:nvPr>
        </p:nvSpPr>
        <p:spPr>
          <a:xfrm>
            <a:off x="457200" y="2209800"/>
            <a:ext cx="8229600" cy="2536792"/>
          </a:xfrm>
        </p:spPr>
        <p:txBody>
          <a:bodyPr/>
          <a:lstStyle/>
          <a:p>
            <a:r>
              <a:rPr lang="en-US" sz="2800" b="1" dirty="0" smtClean="0">
                <a:solidFill>
                  <a:srgbClr val="008000"/>
                </a:solidFill>
              </a:rPr>
              <a:t>Spirituality is in actions invite us, </a:t>
            </a:r>
          </a:p>
          <a:p>
            <a:r>
              <a:rPr lang="en-US" b="1" dirty="0" smtClean="0">
                <a:solidFill>
                  <a:srgbClr val="FF0000"/>
                </a:solidFill>
              </a:rPr>
              <a:t>Christ should be our center and priority, we may see Christ face in others by serving and helping the needy, wounded and helpless. </a:t>
            </a:r>
          </a:p>
          <a:p>
            <a:endParaRPr lang="en-US" dirty="0"/>
          </a:p>
        </p:txBody>
      </p:sp>
      <p:pic>
        <p:nvPicPr>
          <p:cNvPr id="3074" name="Picture 2" descr="C:\Users\Waqas\Desktop\presentation pics\images.jpg"/>
          <p:cNvPicPr>
            <a:picLocks noChangeAspect="1" noChangeArrowheads="1"/>
          </p:cNvPicPr>
          <p:nvPr/>
        </p:nvPicPr>
        <p:blipFill>
          <a:blip r:embed="rId2" cstate="print"/>
          <a:srcRect/>
          <a:stretch>
            <a:fillRect/>
          </a:stretch>
        </p:blipFill>
        <p:spPr bwMode="auto">
          <a:xfrm>
            <a:off x="4572000" y="3962400"/>
            <a:ext cx="4210050" cy="289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descr="C:\Users\Waqas\Desktop\presentation pics\teach-compassion.jpg"/>
          <p:cNvPicPr>
            <a:picLocks noChangeAspect="1" noChangeArrowheads="1"/>
          </p:cNvPicPr>
          <p:nvPr/>
        </p:nvPicPr>
        <p:blipFill>
          <a:blip r:embed="rId3" cstate="print"/>
          <a:srcRect/>
          <a:stretch>
            <a:fillRect/>
          </a:stretch>
        </p:blipFill>
        <p:spPr bwMode="auto">
          <a:xfrm>
            <a:off x="0" y="4495801"/>
            <a:ext cx="3951713" cy="2362200"/>
          </a:xfrm>
          <a:prstGeom prst="rect">
            <a:avLst/>
          </a:prstGeom>
          <a:ln>
            <a:noFill/>
          </a:ln>
          <a:effectLst>
            <a:outerShdw blurRad="190500" algn="tl" rotWithShape="0">
              <a:srgbClr val="000000">
                <a:alpha val="70000"/>
              </a:srgbClr>
            </a:outerShdw>
          </a:effectLst>
        </p:spPr>
      </p:pic>
      <p:pic>
        <p:nvPicPr>
          <p:cNvPr id="4098" name="Picture 2" descr="C:\Users\xyz\Downloads\images (14).jpg"/>
          <p:cNvPicPr>
            <a:picLocks noChangeAspect="1" noChangeArrowheads="1"/>
          </p:cNvPicPr>
          <p:nvPr/>
        </p:nvPicPr>
        <p:blipFill>
          <a:blip r:embed="rId4" cstate="print"/>
          <a:srcRect/>
          <a:stretch>
            <a:fillRect/>
          </a:stretch>
        </p:blipFill>
        <p:spPr bwMode="auto">
          <a:xfrm>
            <a:off x="4333875" y="0"/>
            <a:ext cx="4810125" cy="2371725"/>
          </a:xfrm>
          <a:prstGeom prst="rect">
            <a:avLst/>
          </a:prstGeom>
          <a:noFill/>
        </p:spPr>
      </p:pic>
    </p:spTree>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3074" name="Picture 2" descr="http://ts3.mm.bing.net/th?id=JN.NOZ4IHmXH4qao%2fnPZ6dMaQ&amp;w=260&amp;h=155&amp;c=7&amp;rs=1&amp;qlt=90&amp;o=4&amp;pid=1.1"/>
          <p:cNvPicPr>
            <a:picLocks noChangeAspect="1" noChangeArrowheads="1"/>
          </p:cNvPicPr>
          <p:nvPr/>
        </p:nvPicPr>
        <p:blipFill>
          <a:blip r:embed="rId4" cstate="print"/>
          <a:srcRect/>
          <a:stretch>
            <a:fillRect/>
          </a:stretch>
        </p:blipFill>
        <p:spPr bwMode="auto">
          <a:xfrm>
            <a:off x="0" y="0"/>
            <a:ext cx="9144000" cy="1828799"/>
          </a:xfrm>
          <a:prstGeom prst="rect">
            <a:avLst/>
          </a:prstGeom>
          <a:noFill/>
        </p:spPr>
      </p:pic>
      <p:pic>
        <p:nvPicPr>
          <p:cNvPr id="10242" name="Picture 2" descr="Image result for pic of flowers"/>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4099" name="Picture 3" descr="C:\Users\Waqas\Desktop\presentation pics\1.gif"/>
          <p:cNvPicPr>
            <a:picLocks noChangeAspect="1" noChangeArrowheads="1" noCrop="1"/>
          </p:cNvPicPr>
          <p:nvPr/>
        </p:nvPicPr>
        <p:blipFill>
          <a:blip r:embed="rId6" cstate="print">
            <a:lum contrast="2000"/>
          </a:blip>
          <a:srcRect/>
          <a:stretch>
            <a:fillRect/>
          </a:stretch>
        </p:blipFill>
        <p:spPr bwMode="auto">
          <a:xfrm>
            <a:off x="0" y="-609600"/>
            <a:ext cx="9601200" cy="6858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blipFill>
            <a:blip r:embed="rId4" cstate="print"/>
            <a:tile tx="0" ty="0" sx="100000" sy="100000" flip="none" algn="tl"/>
          </a:blipFill>
        </p:spPr>
        <p:style>
          <a:lnRef idx="1">
            <a:schemeClr val="dk1"/>
          </a:lnRef>
          <a:fillRef idx="2">
            <a:schemeClr val="dk1"/>
          </a:fillRef>
          <a:effectRef idx="1">
            <a:schemeClr val="dk1"/>
          </a:effectRef>
          <a:fontRef idx="minor">
            <a:schemeClr val="dk1"/>
          </a:fontRef>
        </p:style>
        <p:txBody>
          <a:bodyPr>
            <a:normAutofit/>
          </a:bodyPr>
          <a:lstStyle/>
          <a:p>
            <a:r>
              <a:rPr lang="en-US" sz="5400" dirty="0" smtClean="0">
                <a:latin typeface="Algerian" pitchFamily="82" charset="0"/>
              </a:rPr>
              <a:t>     HAVE  A  joyful  DAY!</a:t>
            </a:r>
            <a:endParaRPr lang="en-US" sz="5400" dirty="0">
              <a:latin typeface="Algerian" pitchFamily="82" charset="0"/>
            </a:endParaRPr>
          </a:p>
        </p:txBody>
      </p:sp>
      <p:sp>
        <p:nvSpPr>
          <p:cNvPr id="5" name="Title 1"/>
          <p:cNvSpPr txBox="1">
            <a:spLocks/>
          </p:cNvSpPr>
          <p:nvPr/>
        </p:nvSpPr>
        <p:spPr>
          <a:xfrm>
            <a:off x="0" y="5715000"/>
            <a:ext cx="9144000" cy="1143000"/>
          </a:xfrm>
          <a:prstGeom prst="rect">
            <a:avLst/>
          </a:prstGeom>
          <a:blipFill>
            <a:blip r:embed="rId5" cstate="print">
              <a:lum bright="21000"/>
            </a:blip>
            <a:tile tx="0" ty="0" sx="100000" sy="100000" flip="none" algn="tl"/>
          </a:blipFill>
        </p:spPr>
        <p:style>
          <a:lnRef idx="1">
            <a:schemeClr val="accent5"/>
          </a:lnRef>
          <a:fillRef idx="2">
            <a:schemeClr val="accent5"/>
          </a:fillRef>
          <a:effectRef idx="1">
            <a:schemeClr val="accent5"/>
          </a:effectRef>
          <a:fontRef idx="minor">
            <a:schemeClr val="dk1"/>
          </a:fontRef>
        </p:style>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mj-lt"/>
                <a:ea typeface="+mj-ea"/>
                <a:cs typeface="+mj-cs"/>
              </a:rPr>
              <a:t>Kasur Community</a:t>
            </a:r>
            <a:endParaRPr kumimoji="0" lang="en-US" sz="4200" b="1" i="0" u="none" strike="noStrike" kern="1200" cap="none" spc="0" normalizeH="0" baseline="0" noProof="0" dirty="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mj-lt"/>
              <a:ea typeface="+mj-ea"/>
              <a:cs typeface="+mj-cs"/>
            </a:endParaRPr>
          </a:p>
        </p:txBody>
      </p:sp>
      <p:pic>
        <p:nvPicPr>
          <p:cNvPr id="2052" name="Picture 4" descr="http://ts1.mm.bing.net/th?&amp;id=JN.p6DKxd1joEO1wW7oAdnGYQ&amp;w=300&amp;h=300&amp;c=0&amp;pid=1.9&amp;rs=0&amp;p=0"/>
          <p:cNvPicPr>
            <a:picLocks noChangeAspect="1" noChangeArrowheads="1"/>
          </p:cNvPicPr>
          <p:nvPr/>
        </p:nvPicPr>
        <p:blipFill>
          <a:blip r:embed="rId6" cstate="print"/>
          <a:srcRect/>
          <a:stretch>
            <a:fillRect/>
          </a:stretch>
        </p:blipFill>
        <p:spPr bwMode="auto">
          <a:xfrm>
            <a:off x="0" y="990600"/>
            <a:ext cx="9144000" cy="5029200"/>
          </a:xfrm>
          <a:prstGeom prst="rect">
            <a:avLst/>
          </a:prstGeom>
          <a:noFill/>
        </p:spPr>
      </p:pic>
      <p:pic>
        <p:nvPicPr>
          <p:cNvPr id="2053" name="Picture 5" descr="E:\ss. noor\DSC00620.JPG"/>
          <p:cNvPicPr>
            <a:picLocks noGrp="1" noChangeAspect="1" noChangeArrowheads="1"/>
          </p:cNvPicPr>
          <p:nvPr>
            <p:ph idx="1"/>
          </p:nvPr>
        </p:nvPicPr>
        <p:blipFill>
          <a:blip r:embed="rId7" cstate="print"/>
          <a:srcRect/>
          <a:stretch>
            <a:fillRect/>
          </a:stretch>
        </p:blipFill>
        <p:spPr bwMode="auto">
          <a:xfrm>
            <a:off x="990600" y="1676400"/>
            <a:ext cx="5867400" cy="3048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52400" y="381000"/>
          <a:ext cx="7620000" cy="160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a:xfrm>
            <a:off x="762000" y="2133600"/>
            <a:ext cx="5867400" cy="2560320"/>
          </a:xfrm>
        </p:spPr>
        <p:txBody>
          <a:bodyPr>
            <a:noAutofit/>
          </a:bodyPr>
          <a:lstStyle/>
          <a:p>
            <a:r>
              <a:rPr lang="en-US" sz="2800" b="1" dirty="0" smtClean="0">
                <a:solidFill>
                  <a:srgbClr val="002060"/>
                </a:solidFill>
              </a:rPr>
              <a:t>Spirituality refers  to situating God at the center of one's  heart . Spiritual person is led by the spirit .</a:t>
            </a:r>
          </a:p>
          <a:p>
            <a:r>
              <a:rPr lang="en-US" sz="2800" b="1" dirty="0" smtClean="0">
                <a:solidFill>
                  <a:srgbClr val="FF0000"/>
                </a:solidFill>
              </a:rPr>
              <a:t>Spirituality  gives prominence to the life of the person , refers to the disposition of a person .</a:t>
            </a:r>
          </a:p>
          <a:p>
            <a:r>
              <a:rPr lang="en-US" sz="2800" b="1" dirty="0" smtClean="0">
                <a:solidFill>
                  <a:srgbClr val="FF0000"/>
                </a:solidFill>
              </a:rPr>
              <a:t>Spirituality is openness to God.</a:t>
            </a:r>
            <a:endParaRPr lang="en-US" sz="2800" b="1" dirty="0">
              <a:solidFill>
                <a:srgbClr val="FF0000"/>
              </a:solidFill>
            </a:endParaRPr>
          </a:p>
        </p:txBody>
      </p:sp>
      <p:pic>
        <p:nvPicPr>
          <p:cNvPr id="22530" name="Picture 2" descr="http://ts1.mm.bing.net/th?id=JN.ZOdB00Q40O8VLbFtHI4OjQ&amp;w=182&amp;h=142&amp;c=7&amp;rs=1&amp;qlt=90&amp;o=4&amp;pid=1.1"/>
          <p:cNvPicPr>
            <a:picLocks noGrp="1" noChangeAspect="1" noChangeArrowheads="1"/>
          </p:cNvPicPr>
          <p:nvPr>
            <p:ph type="pic" idx="1"/>
          </p:nvPr>
        </p:nvPicPr>
        <p:blipFill>
          <a:blip r:embed="rId6" cstate="print"/>
          <a:srcRect l="4167" r="4167"/>
          <a:stretch>
            <a:fillRect/>
          </a:stretch>
        </p:blipFill>
        <p:spPr bwMode="auto">
          <a:xfrm rot="420000">
            <a:off x="6669425" y="705390"/>
            <a:ext cx="2114231" cy="5997426"/>
          </a:xfrm>
          <a:prstGeom prst="rect">
            <a:avLst/>
          </a:prstGeom>
          <a:noFill/>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391400" cy="990600"/>
          </a:xfrm>
          <a:solidFill>
            <a:srgbClr val="FFCC66"/>
          </a:solidFill>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3600" b="1" dirty="0" smtClean="0"/>
              <a:t>Ev</a:t>
            </a:r>
            <a:r>
              <a:rPr lang="en-US" sz="3600" b="1" dirty="0" smtClean="0">
                <a:solidFill>
                  <a:schemeClr val="tx1"/>
                </a:solidFill>
              </a:rPr>
              <a:t>ery Spirituality has seven elements in common . </a:t>
            </a:r>
            <a:endParaRPr lang="en-US" sz="3600" b="1" dirty="0">
              <a:solidFill>
                <a:schemeClr val="tx1"/>
              </a:solidFill>
            </a:endParaRPr>
          </a:p>
        </p:txBody>
      </p:sp>
      <p:sp>
        <p:nvSpPr>
          <p:cNvPr id="3" name="Text Placeholder 2"/>
          <p:cNvSpPr>
            <a:spLocks noGrp="1"/>
          </p:cNvSpPr>
          <p:nvPr>
            <p:ph type="body" idx="2"/>
          </p:nvPr>
        </p:nvSpPr>
        <p:spPr>
          <a:xfrm>
            <a:off x="609600" y="2438400"/>
            <a:ext cx="7924800" cy="3657600"/>
          </a:xfrm>
          <a:solidFill>
            <a:schemeClr val="accent1">
              <a:lumMod val="20000"/>
              <a:lumOff val="80000"/>
            </a:schemeClr>
          </a:solidFill>
        </p:spPr>
        <p:txBody>
          <a:bodyPr>
            <a:noAutofit/>
          </a:bodyPr>
          <a:lstStyle/>
          <a:p>
            <a:pPr marL="514350" indent="-514350"/>
            <a:r>
              <a:rPr lang="en-US" sz="2800" b="1" smtClean="0">
                <a:solidFill>
                  <a:schemeClr val="tx1">
                    <a:lumMod val="95000"/>
                  </a:schemeClr>
                </a:solidFill>
              </a:rPr>
              <a:t>1. A capacity to live morally .</a:t>
            </a:r>
          </a:p>
          <a:p>
            <a:pPr marL="514350" indent="-514350"/>
            <a:r>
              <a:rPr lang="en-US" sz="2800" b="1" smtClean="0">
                <a:solidFill>
                  <a:schemeClr val="tx1">
                    <a:lumMod val="95000"/>
                  </a:schemeClr>
                </a:solidFill>
              </a:rPr>
              <a:t>2.  Non violence .</a:t>
            </a:r>
          </a:p>
          <a:p>
            <a:r>
              <a:rPr lang="en-US" sz="2800" b="1" smtClean="0">
                <a:solidFill>
                  <a:schemeClr val="tx1">
                    <a:lumMod val="95000"/>
                  </a:schemeClr>
                </a:solidFill>
              </a:rPr>
              <a:t>3.  Solidarity with all life  and the Earth itself.</a:t>
            </a:r>
          </a:p>
          <a:p>
            <a:r>
              <a:rPr lang="en-US" sz="2800" b="1" smtClean="0">
                <a:solidFill>
                  <a:schemeClr val="tx1">
                    <a:lumMod val="95000"/>
                  </a:schemeClr>
                </a:solidFill>
              </a:rPr>
              <a:t>4.  A Spiritual  practice and self knowledge .</a:t>
            </a:r>
          </a:p>
          <a:p>
            <a:r>
              <a:rPr lang="en-US" sz="2800" b="1" smtClean="0">
                <a:solidFill>
                  <a:schemeClr val="tx1">
                    <a:lumMod val="95000"/>
                  </a:schemeClr>
                </a:solidFill>
              </a:rPr>
              <a:t>5.  Simplicity of life.</a:t>
            </a:r>
          </a:p>
          <a:p>
            <a:r>
              <a:rPr lang="en-US" sz="2800" b="1" smtClean="0">
                <a:solidFill>
                  <a:schemeClr val="tx1">
                    <a:lumMod val="95000"/>
                  </a:schemeClr>
                </a:solidFill>
              </a:rPr>
              <a:t>6.  Selfless  service</a:t>
            </a:r>
          </a:p>
          <a:p>
            <a:r>
              <a:rPr lang="en-US" sz="2800" b="1" smtClean="0">
                <a:solidFill>
                  <a:schemeClr val="tx1">
                    <a:lumMod val="95000"/>
                  </a:schemeClr>
                </a:solidFill>
              </a:rPr>
              <a:t>7. Prophetic Action</a:t>
            </a:r>
            <a:r>
              <a:rPr lang="en-US" sz="2800" smtClean="0">
                <a:solidFill>
                  <a:schemeClr val="tx1">
                    <a:lumMod val="95000"/>
                  </a:schemeClr>
                </a:solidFill>
              </a:rPr>
              <a:t>.</a:t>
            </a:r>
            <a:endParaRPr lang="en-US" sz="2800" dirty="0">
              <a:solidFill>
                <a:schemeClr val="tx1">
                  <a:lumMod val="95000"/>
                </a:schemeClr>
              </a:solidFill>
            </a:endParaRPr>
          </a:p>
        </p:txBody>
      </p:sp>
      <p:pic>
        <p:nvPicPr>
          <p:cNvPr id="21506" name="Picture 2" descr="http://ts1.mm.bing.net/th?id=JN.ErAyOkO%2bnMMhVH%2bKv3Y1Aw&amp;w=190&amp;h=136&amp;c=7&amp;rs=1&amp;qlt=90&amp;o=4&amp;pid=1.1"/>
          <p:cNvPicPr>
            <a:picLocks noChangeAspect="1" noChangeArrowheads="1"/>
          </p:cNvPicPr>
          <p:nvPr/>
        </p:nvPicPr>
        <p:blipFill>
          <a:blip r:embed="rId2" cstate="print"/>
          <a:srcRect/>
          <a:stretch>
            <a:fillRect/>
          </a:stretch>
        </p:blipFill>
        <p:spPr bwMode="auto">
          <a:xfrm>
            <a:off x="4267200" y="4572000"/>
            <a:ext cx="4876800" cy="2286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C5BCD"/>
          </a:solidFill>
        </p:spPr>
        <p:style>
          <a:lnRef idx="1">
            <a:schemeClr val="accent3"/>
          </a:lnRef>
          <a:fillRef idx="3">
            <a:schemeClr val="accent3"/>
          </a:fillRef>
          <a:effectRef idx="2">
            <a:schemeClr val="accent3"/>
          </a:effectRef>
          <a:fontRef idx="minor">
            <a:schemeClr val="lt1"/>
          </a:fontRef>
        </p:style>
        <p:txBody>
          <a:bodyPr>
            <a:noAutofit/>
          </a:bodyPr>
          <a:lstStyle/>
          <a:p>
            <a:pPr algn="ctr"/>
            <a:r>
              <a:rPr lang="en-US" sz="8800" b="1" dirty="0" smtClean="0">
                <a:latin typeface="Monotype Corsiva" pitchFamily="66" charset="0"/>
              </a:rPr>
              <a:t>Spirituality</a:t>
            </a:r>
            <a:endParaRPr lang="en-US" sz="8800" dirty="0">
              <a:latin typeface="Monotype Corsiva" pitchFamily="66" charset="0"/>
            </a:endParaRPr>
          </a:p>
        </p:txBody>
      </p:sp>
      <p:sp>
        <p:nvSpPr>
          <p:cNvPr id="3" name="Content Placeholder 2"/>
          <p:cNvSpPr>
            <a:spLocks noGrp="1"/>
          </p:cNvSpPr>
          <p:nvPr>
            <p:ph idx="1"/>
          </p:nvPr>
        </p:nvSpPr>
        <p:spPr>
          <a:xfrm>
            <a:off x="2819400" y="1828800"/>
            <a:ext cx="5943600" cy="1188720"/>
          </a:xfrm>
          <a:solidFill>
            <a:srgbClr val="FFCC66"/>
          </a:solidFill>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None/>
            </a:pPr>
            <a:r>
              <a:rPr lang="en-US" sz="4000" dirty="0" smtClean="0"/>
              <a:t>	Christ lies at the heart of St. Vincent’s spirituality</a:t>
            </a:r>
            <a:endParaRPr lang="en-US" sz="4000" dirty="0"/>
          </a:p>
        </p:txBody>
      </p:sp>
      <p:pic>
        <p:nvPicPr>
          <p:cNvPr id="3074" name="Picture 2" descr="C:\Users\Waqas\Desktop\presentation pics\CrossHeartLogo11.png"/>
          <p:cNvPicPr>
            <a:picLocks noChangeAspect="1" noChangeArrowheads="1"/>
          </p:cNvPicPr>
          <p:nvPr/>
        </p:nvPicPr>
        <p:blipFill>
          <a:blip r:embed="rId2" cstate="print"/>
          <a:srcRect/>
          <a:stretch>
            <a:fillRect/>
          </a:stretch>
        </p:blipFill>
        <p:spPr bwMode="auto">
          <a:xfrm>
            <a:off x="76200" y="2057400"/>
            <a:ext cx="2438400" cy="4495800"/>
          </a:xfrm>
          <a:prstGeom prst="rect">
            <a:avLst/>
          </a:prstGeom>
          <a:noFill/>
        </p:spPr>
      </p:pic>
      <p:sp>
        <p:nvSpPr>
          <p:cNvPr id="6" name="Content Placeholder 2"/>
          <p:cNvSpPr txBox="1">
            <a:spLocks/>
          </p:cNvSpPr>
          <p:nvPr/>
        </p:nvSpPr>
        <p:spPr>
          <a:xfrm>
            <a:off x="2743200" y="3505200"/>
            <a:ext cx="6019800" cy="1219200"/>
          </a:xfrm>
          <a:prstGeom prst="rect">
            <a:avLst/>
          </a:prstGeom>
          <a:solidFill>
            <a:srgbClr val="FFCC66"/>
          </a:solidFill>
        </p:spPr>
        <p:style>
          <a:lnRef idx="1">
            <a:schemeClr val="accent2"/>
          </a:lnRef>
          <a:fillRef idx="2">
            <a:schemeClr val="accent2"/>
          </a:fillRef>
          <a:effectRef idx="1">
            <a:schemeClr val="accent2"/>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chemeClr val="dk1"/>
                </a:solidFill>
                <a:effectLst/>
                <a:uLnTx/>
                <a:uFillTx/>
                <a:latin typeface="+mn-lt"/>
                <a:ea typeface="+mn-ea"/>
                <a:cs typeface="+mn-cs"/>
              </a:rPr>
              <a:t>	Rooted in Christ’s love</a:t>
            </a:r>
            <a:endParaRPr kumimoji="0" lang="en-US" sz="40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Content Placeholder 2"/>
          <p:cNvSpPr txBox="1">
            <a:spLocks/>
          </p:cNvSpPr>
          <p:nvPr/>
        </p:nvSpPr>
        <p:spPr>
          <a:xfrm>
            <a:off x="2819400" y="5105400"/>
            <a:ext cx="5943600" cy="914400"/>
          </a:xfrm>
          <a:prstGeom prst="rect">
            <a:avLst/>
          </a:prstGeom>
          <a:solidFill>
            <a:srgbClr val="FFCC66"/>
          </a:solidFill>
        </p:spPr>
        <p:style>
          <a:lnRef idx="1">
            <a:schemeClr val="accent2"/>
          </a:lnRef>
          <a:fillRef idx="2">
            <a:schemeClr val="accent2"/>
          </a:fillRef>
          <a:effectRef idx="1">
            <a:schemeClr val="accent2"/>
          </a:effectRef>
          <a:fontRef idx="minor">
            <a:schemeClr val="dk1"/>
          </a:fontRef>
        </p:style>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chemeClr val="dk1"/>
                </a:solidFill>
                <a:effectLst/>
                <a:uLnTx/>
                <a:uFillTx/>
                <a:latin typeface="+mn-lt"/>
                <a:ea typeface="+mn-ea"/>
                <a:cs typeface="+mn-cs"/>
              </a:rPr>
              <a:t>	Love in Action </a:t>
            </a:r>
            <a:endParaRPr kumimoji="0" lang="en-US" sz="40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19200"/>
          </a:xfrm>
        </p:spPr>
        <p:txBody>
          <a:bodyPr>
            <a:noAutofit/>
          </a:bodyPr>
          <a:lstStyle/>
          <a:p>
            <a:r>
              <a:rPr lang="en-US" sz="6600" dirty="0" smtClean="0">
                <a:solidFill>
                  <a:srgbClr val="FF0000"/>
                </a:solidFill>
              </a:rPr>
              <a:t/>
            </a:r>
            <a:br>
              <a:rPr lang="en-US" sz="6600" dirty="0" smtClean="0">
                <a:solidFill>
                  <a:srgbClr val="FF0000"/>
                </a:solidFill>
              </a:rPr>
            </a:br>
            <a:r>
              <a:rPr lang="en-US" sz="6600" dirty="0" smtClean="0">
                <a:solidFill>
                  <a:srgbClr val="FF0000"/>
                </a:solidFill>
              </a:rPr>
              <a:t/>
            </a:r>
            <a:br>
              <a:rPr lang="en-US" sz="6600" dirty="0" smtClean="0">
                <a:solidFill>
                  <a:srgbClr val="FF0000"/>
                </a:solidFill>
              </a:rPr>
            </a:br>
            <a:r>
              <a:rPr lang="en-US" sz="6600" dirty="0" smtClean="0">
                <a:solidFill>
                  <a:srgbClr val="FF0000"/>
                </a:solidFill>
              </a:rPr>
              <a:t/>
            </a:r>
            <a:br>
              <a:rPr lang="en-US" sz="6600" dirty="0" smtClean="0">
                <a:solidFill>
                  <a:srgbClr val="FF0000"/>
                </a:solidFill>
              </a:rPr>
            </a:br>
            <a:r>
              <a:rPr lang="en-US" sz="6600" dirty="0" smtClean="0">
                <a:solidFill>
                  <a:srgbClr val="FF0000"/>
                </a:solidFill>
              </a:rPr>
              <a:t/>
            </a:r>
            <a:br>
              <a:rPr lang="en-US" sz="6600" dirty="0" smtClean="0">
                <a:solidFill>
                  <a:srgbClr val="FF0000"/>
                </a:solidFill>
              </a:rPr>
            </a:br>
            <a:r>
              <a:rPr lang="en-US" sz="6600" dirty="0" smtClean="0">
                <a:solidFill>
                  <a:srgbClr val="FF0000"/>
                </a:solidFill>
              </a:rPr>
              <a:t/>
            </a:r>
            <a:br>
              <a:rPr lang="en-US" sz="6600" dirty="0" smtClean="0">
                <a:solidFill>
                  <a:srgbClr val="FF0000"/>
                </a:solidFill>
              </a:rPr>
            </a:br>
            <a:r>
              <a:rPr lang="en-US" sz="6600" dirty="0" smtClean="0">
                <a:solidFill>
                  <a:srgbClr val="FF0000"/>
                </a:solidFill>
              </a:rPr>
              <a:t/>
            </a:r>
            <a:br>
              <a:rPr lang="en-US" sz="6600" dirty="0" smtClean="0">
                <a:solidFill>
                  <a:srgbClr val="FF0000"/>
                </a:solidFill>
              </a:rPr>
            </a:br>
            <a:r>
              <a:rPr lang="en-US" sz="6600" dirty="0" smtClean="0">
                <a:solidFill>
                  <a:srgbClr val="FF0000"/>
                </a:solidFill>
              </a:rPr>
              <a:t/>
            </a:r>
            <a:br>
              <a:rPr lang="en-US" sz="6600" dirty="0" smtClean="0">
                <a:solidFill>
                  <a:srgbClr val="FF0000"/>
                </a:solidFill>
              </a:rPr>
            </a:br>
            <a:r>
              <a:rPr lang="en-US" sz="6000" dirty="0" smtClean="0">
                <a:solidFill>
                  <a:srgbClr val="FF0000"/>
                </a:solidFill>
              </a:rPr>
              <a:t>Who is St Vincent </a:t>
            </a:r>
            <a:endParaRPr lang="en-US" sz="6000" dirty="0">
              <a:solidFill>
                <a:srgbClr val="FF0000"/>
              </a:solidFill>
            </a:endParaRPr>
          </a:p>
        </p:txBody>
      </p:sp>
      <p:sp>
        <p:nvSpPr>
          <p:cNvPr id="5" name="TextBox 4"/>
          <p:cNvSpPr txBox="1"/>
          <p:nvPr/>
        </p:nvSpPr>
        <p:spPr>
          <a:xfrm>
            <a:off x="3276600" y="1066801"/>
            <a:ext cx="4572000" cy="1938992"/>
          </a:xfrm>
          <a:prstGeom prst="rect">
            <a:avLst/>
          </a:prstGeom>
          <a:noFill/>
        </p:spPr>
        <p:txBody>
          <a:bodyPr wrap="square" rtlCol="0">
            <a:spAutoFit/>
          </a:bodyPr>
          <a:lstStyle/>
          <a:p>
            <a:endParaRPr lang="en-US" sz="4000" b="1" dirty="0" smtClean="0">
              <a:solidFill>
                <a:srgbClr val="008000"/>
              </a:solidFill>
            </a:endParaRPr>
          </a:p>
          <a:p>
            <a:endParaRPr lang="en-US" sz="4000" b="1" dirty="0" smtClean="0">
              <a:solidFill>
                <a:srgbClr val="008000"/>
              </a:solidFill>
            </a:endParaRPr>
          </a:p>
          <a:p>
            <a:r>
              <a:rPr lang="en-US" sz="4000" b="1" dirty="0" smtClean="0">
                <a:solidFill>
                  <a:srgbClr val="008000"/>
                </a:solidFill>
              </a:rPr>
              <a:t>.</a:t>
            </a:r>
            <a:endParaRPr lang="en-US" sz="4000" b="1" dirty="0">
              <a:solidFill>
                <a:srgbClr val="008000"/>
              </a:solidFill>
            </a:endParaRPr>
          </a:p>
        </p:txBody>
      </p:sp>
      <p:sp>
        <p:nvSpPr>
          <p:cNvPr id="6" name="Rectangle 5"/>
          <p:cNvSpPr/>
          <p:nvPr/>
        </p:nvSpPr>
        <p:spPr>
          <a:xfrm>
            <a:off x="3200400" y="1595021"/>
            <a:ext cx="5943600" cy="5262979"/>
          </a:xfrm>
          <a:prstGeom prst="rect">
            <a:avLst/>
          </a:prstGeom>
        </p:spPr>
        <p:txBody>
          <a:bodyPr wrap="square">
            <a:spAutoFit/>
          </a:bodyPr>
          <a:lstStyle/>
          <a:p>
            <a:pPr>
              <a:buFont typeface="Arial" pitchFamily="34" charset="0"/>
              <a:buChar char="•"/>
            </a:pPr>
            <a:r>
              <a:rPr lang="en-US" sz="2800" b="1" dirty="0" smtClean="0"/>
              <a:t> Vincent was born in 1581. </a:t>
            </a:r>
          </a:p>
          <a:p>
            <a:pPr>
              <a:buFont typeface="Arial" pitchFamily="34" charset="0"/>
              <a:buChar char="•"/>
            </a:pPr>
            <a:endParaRPr lang="en-US" sz="2800" b="1" dirty="0" smtClean="0"/>
          </a:p>
          <a:p>
            <a:pPr>
              <a:buFont typeface="Arial" pitchFamily="34" charset="0"/>
              <a:buChar char="•"/>
            </a:pPr>
            <a:r>
              <a:rPr lang="en-US" sz="2800" b="1" dirty="0" smtClean="0"/>
              <a:t>ST Vincent de Paul  was a priest of the</a:t>
            </a:r>
            <a:r>
              <a:rPr lang="en-US" sz="2800" dirty="0" smtClean="0"/>
              <a:t> </a:t>
            </a:r>
            <a:r>
              <a:rPr lang="en-US" sz="2800" b="1" dirty="0" smtClean="0"/>
              <a:t> </a:t>
            </a:r>
            <a:r>
              <a:rPr lang="en-US" sz="2800" b="1" dirty="0" smtClean="0">
                <a:hlinkClick r:id="rId3" tooltip="Catholic Church"/>
              </a:rPr>
              <a:t>Catholic Church</a:t>
            </a:r>
            <a:r>
              <a:rPr lang="en-US" sz="2800" b="1" dirty="0" smtClean="0"/>
              <a:t> who dedicated himself to serving the poor. </a:t>
            </a:r>
          </a:p>
          <a:p>
            <a:pPr>
              <a:buFont typeface="Arial" pitchFamily="34" charset="0"/>
              <a:buChar char="•"/>
            </a:pPr>
            <a:endParaRPr lang="en-US" sz="2800" b="1" dirty="0" smtClean="0"/>
          </a:p>
          <a:p>
            <a:pPr>
              <a:buFont typeface="Arial" pitchFamily="34" charset="0"/>
              <a:buChar char="•"/>
            </a:pPr>
            <a:r>
              <a:rPr lang="en-US" sz="2800" b="1" dirty="0" smtClean="0"/>
              <a:t>He is venerated as a </a:t>
            </a:r>
            <a:r>
              <a:rPr lang="en-US" sz="2800" b="1" dirty="0" smtClean="0">
                <a:hlinkClick r:id="rId4" tooltip="Saint"/>
              </a:rPr>
              <a:t>saint</a:t>
            </a:r>
            <a:r>
              <a:rPr lang="en-US" sz="2800" b="1" dirty="0" smtClean="0"/>
              <a:t> in the Catholic Church and the </a:t>
            </a:r>
            <a:r>
              <a:rPr lang="en-US" sz="2800" b="1" dirty="0" smtClean="0">
                <a:hlinkClick r:id="rId5" tooltip="Anglican Communion"/>
              </a:rPr>
              <a:t>Anglican Communion</a:t>
            </a:r>
            <a:r>
              <a:rPr lang="en-US" sz="2800" b="1" dirty="0" smtClean="0"/>
              <a:t>. </a:t>
            </a:r>
          </a:p>
          <a:p>
            <a:pPr>
              <a:buFont typeface="Arial" pitchFamily="34" charset="0"/>
              <a:buChar char="•"/>
            </a:pPr>
            <a:endParaRPr lang="en-US" sz="2800" b="1" dirty="0" smtClean="0"/>
          </a:p>
          <a:p>
            <a:pPr>
              <a:buFont typeface="Arial" pitchFamily="34" charset="0"/>
              <a:buChar char="•"/>
            </a:pPr>
            <a:r>
              <a:rPr lang="en-US" sz="2800" b="1" dirty="0" smtClean="0"/>
              <a:t>He was </a:t>
            </a:r>
            <a:r>
              <a:rPr lang="en-US" sz="2800" b="1" dirty="0" smtClean="0">
                <a:hlinkClick r:id="rId6" tooltip="Canonization"/>
              </a:rPr>
              <a:t>canonized</a:t>
            </a:r>
            <a:r>
              <a:rPr lang="en-US" sz="2800" b="1" dirty="0" smtClean="0"/>
              <a:t> in 1737.</a:t>
            </a:r>
            <a:r>
              <a:rPr lang="en-US" sz="2800" b="1" baseline="30000" dirty="0" smtClean="0">
                <a:hlinkClick r:id="rId7"/>
              </a:rPr>
              <a:t>[1]</a:t>
            </a:r>
            <a:endParaRPr lang="en-US" sz="2800" b="1" dirty="0"/>
          </a:p>
        </p:txBody>
      </p:sp>
      <p:sp>
        <p:nvSpPr>
          <p:cNvPr id="7" name="Content Placeholder 6"/>
          <p:cNvSpPr>
            <a:spLocks noGrp="1"/>
          </p:cNvSpPr>
          <p:nvPr>
            <p:ph idx="1"/>
          </p:nvPr>
        </p:nvSpPr>
        <p:spPr>
          <a:xfrm>
            <a:off x="457200" y="1935480"/>
            <a:ext cx="1676400" cy="4389120"/>
          </a:xfrm>
        </p:spPr>
        <p:txBody>
          <a:bodyPr/>
          <a:lstStyle/>
          <a:p>
            <a:endParaRPr lang="en-US" dirty="0"/>
          </a:p>
        </p:txBody>
      </p:sp>
      <p:pic>
        <p:nvPicPr>
          <p:cNvPr id="1026" name="Picture 2" descr="C:\Users\xyz\Downloads\images (5).jpg"/>
          <p:cNvPicPr>
            <a:picLocks noChangeAspect="1" noChangeArrowheads="1"/>
          </p:cNvPicPr>
          <p:nvPr/>
        </p:nvPicPr>
        <p:blipFill>
          <a:blip r:embed="rId8" cstate="print"/>
          <a:srcRect/>
          <a:stretch>
            <a:fillRect/>
          </a:stretch>
        </p:blipFill>
        <p:spPr bwMode="auto">
          <a:xfrm>
            <a:off x="0" y="1143000"/>
            <a:ext cx="3124200" cy="5715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4038600" cy="1524000"/>
          </a:xfrm>
        </p:spPr>
        <p:txBody>
          <a:bodyPr>
            <a:normAutofit/>
          </a:bodyPr>
          <a:lstStyle/>
          <a:p>
            <a:r>
              <a:rPr lang="en-US" b="0"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Rectangle 3"/>
          <p:cNvSpPr/>
          <p:nvPr/>
        </p:nvSpPr>
        <p:spPr>
          <a:xfrm>
            <a:off x="685800" y="1066800"/>
            <a:ext cx="7620000" cy="2246769"/>
          </a:xfrm>
          <a:prstGeom prst="rect">
            <a:avLst/>
          </a:prstGeom>
        </p:spPr>
        <p:txBody>
          <a:bodyPr wrap="square">
            <a:spAutoFit/>
          </a:bodyPr>
          <a:lstStyle/>
          <a:p>
            <a:r>
              <a:rPr lang="en-US" sz="2800" b="1" dirty="0" smtClean="0"/>
              <a:t>In 1885, </a:t>
            </a:r>
            <a:r>
              <a:rPr lang="en-US" sz="2800" b="1" dirty="0" smtClean="0">
                <a:hlinkClick r:id="rId3" tooltip="Pope Leo XIII"/>
              </a:rPr>
              <a:t>Pope Leo XIII</a:t>
            </a:r>
            <a:r>
              <a:rPr lang="en-US" sz="2800" b="1" dirty="0" smtClean="0"/>
              <a:t> named him </a:t>
            </a:r>
            <a:r>
              <a:rPr lang="en-US" sz="2800" b="1" dirty="0" smtClean="0">
                <a:hlinkClick r:id="rId4" tooltip="Patron"/>
              </a:rPr>
              <a:t>patron</a:t>
            </a:r>
            <a:r>
              <a:rPr lang="en-US" sz="2800" b="1" dirty="0" smtClean="0"/>
              <a:t> of the Sisters of Charity.</a:t>
            </a:r>
            <a:r>
              <a:rPr lang="en-US" sz="2800" b="1" baseline="30000" dirty="0" smtClean="0">
                <a:hlinkClick r:id="rId5"/>
              </a:rPr>
              <a:t>[5]</a:t>
            </a:r>
            <a:r>
              <a:rPr lang="en-US" sz="2800" b="1" dirty="0" smtClean="0"/>
              <a:t> He is also patron to the </a:t>
            </a:r>
            <a:r>
              <a:rPr lang="en-US" sz="2800" b="1" dirty="0" smtClean="0">
                <a:hlinkClick r:id="rId6" tooltip="Brothers of Charity"/>
              </a:rPr>
              <a:t>Brothers of Charity</a:t>
            </a:r>
            <a:r>
              <a:rPr lang="en-US" sz="2800" b="1" dirty="0" smtClean="0"/>
              <a:t>.</a:t>
            </a:r>
          </a:p>
          <a:p>
            <a:r>
              <a:rPr lang="en-US" sz="2800" b="1" dirty="0" smtClean="0"/>
              <a:t>St. Vincent de Paul is the patron of all works of charity.</a:t>
            </a:r>
            <a:endParaRPr lang="en-US" sz="2800" b="1" dirty="0"/>
          </a:p>
        </p:txBody>
      </p:sp>
      <p:pic>
        <p:nvPicPr>
          <p:cNvPr id="2050" name="Picture 2" descr="C:\Users\xyz\Downloads\images (7).jpg"/>
          <p:cNvPicPr>
            <a:picLocks noChangeAspect="1" noChangeArrowheads="1"/>
          </p:cNvPicPr>
          <p:nvPr/>
        </p:nvPicPr>
        <p:blipFill>
          <a:blip r:embed="rId7" cstate="print"/>
          <a:srcRect/>
          <a:stretch>
            <a:fillRect/>
          </a:stretch>
        </p:blipFill>
        <p:spPr bwMode="auto">
          <a:xfrm>
            <a:off x="0" y="3505200"/>
            <a:ext cx="5029200" cy="3352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2" name="Picture 4" descr="http://ts1.mm.bing.net/th?&amp;id=JN.taVPFhBMmw2w0XrgZABvug&amp;w=300&amp;h=300&amp;c=0&amp;pid=1.9&amp;rs=0&amp;p=0"/>
          <p:cNvPicPr>
            <a:picLocks noChangeAspect="1" noChangeArrowheads="1"/>
          </p:cNvPicPr>
          <p:nvPr/>
        </p:nvPicPr>
        <p:blipFill>
          <a:blip r:embed="rId8" cstate="print"/>
          <a:srcRect/>
          <a:stretch>
            <a:fillRect/>
          </a:stretch>
        </p:blipFill>
        <p:spPr bwMode="auto">
          <a:xfrm>
            <a:off x="4495800" y="3048000"/>
            <a:ext cx="4648200" cy="3048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304800"/>
            <a:ext cx="4876800" cy="60198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smtClean="0"/>
              <a:t>Champion of the Poor</a:t>
            </a:r>
          </a:p>
          <a:p>
            <a:r>
              <a:rPr lang="en-US" sz="3200" dirty="0" smtClean="0"/>
              <a:t>Patronage of charity</a:t>
            </a:r>
          </a:p>
          <a:p>
            <a:r>
              <a:rPr lang="en-US" sz="3200" dirty="0" smtClean="0"/>
              <a:t>Renowned for his compassion, humility, and generosity </a:t>
            </a:r>
          </a:p>
          <a:p>
            <a:r>
              <a:rPr lang="en-US" sz="3200" dirty="0" smtClean="0"/>
              <a:t>Great Apostle of Charity.</a:t>
            </a:r>
          </a:p>
          <a:p>
            <a:r>
              <a:rPr lang="en-US" sz="3200" dirty="0" smtClean="0"/>
              <a:t>Patron of the Sisters of Charity and Brothers of Charity. </a:t>
            </a:r>
          </a:p>
          <a:p>
            <a:pPr>
              <a:buNone/>
            </a:pPr>
            <a:endParaRPr lang="en-US" sz="3200" dirty="0"/>
          </a:p>
        </p:txBody>
      </p:sp>
      <p:pic>
        <p:nvPicPr>
          <p:cNvPr id="2050" name="Picture 2" descr="C:\Users\Waqas\Desktop\presentation pics\st-vincent-depaul.jpg"/>
          <p:cNvPicPr>
            <a:picLocks noChangeAspect="1" noChangeArrowheads="1"/>
          </p:cNvPicPr>
          <p:nvPr/>
        </p:nvPicPr>
        <p:blipFill>
          <a:blip r:embed="rId2" cstate="print"/>
          <a:srcRect/>
          <a:stretch>
            <a:fillRect/>
          </a:stretch>
        </p:blipFill>
        <p:spPr bwMode="auto">
          <a:xfrm>
            <a:off x="381000" y="609600"/>
            <a:ext cx="3352800" cy="51581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1134</TotalTime>
  <Words>919</Words>
  <Application>Microsoft Office PowerPoint</Application>
  <PresentationFormat>On-screen Show (4:3)</PresentationFormat>
  <Paragraphs>134</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Spirituality of Our patron Saints. </vt:lpstr>
      <vt:lpstr>St. Vincent De Paul</vt:lpstr>
      <vt:lpstr>Slide 3</vt:lpstr>
      <vt:lpstr>Slide 4</vt:lpstr>
      <vt:lpstr>             Every Spirituality has seven elements in common . </vt:lpstr>
      <vt:lpstr>Spirituality</vt:lpstr>
      <vt:lpstr>       Who is St Vincent </vt:lpstr>
      <vt:lpstr> </vt:lpstr>
      <vt:lpstr>Slide 9</vt:lpstr>
      <vt:lpstr>Encountering Christ in the Poor </vt:lpstr>
      <vt:lpstr>St. Vincent teaches us to see Christ in the poor and suffering, so much so that the poor become our Lords and Masters and we their servants.</vt:lpstr>
      <vt:lpstr>          To Be Evangelized By the Poor. </vt:lpstr>
      <vt:lpstr>To Evangelize the Poor </vt:lpstr>
      <vt:lpstr>    “Let us work with a new love in service of the poor, looking for the most destitute and abandoned among them.</vt:lpstr>
      <vt:lpstr> Live the Gospel</vt:lpstr>
      <vt:lpstr>Evangelizer of the Poor </vt:lpstr>
      <vt:lpstr>Live these virtues</vt:lpstr>
      <vt:lpstr>Community Living </vt:lpstr>
      <vt:lpstr>     SAINT BERNAD OF CLAIRVAUX</vt:lpstr>
      <vt:lpstr>Bernard was born to a noble  family, the third of seven children. Five of his six siblings were brothers, all of which trained as soldiers and entered the army. Bernard , however from his youth was destined for the scholarship and piety.   Bernard attained great success as a secular scholar, but more and more felt called to the monastic life. At the age of 22 he joined the order and was so passionate and educated about his faith that he convinced 30 of his friends and relatives to join him.</vt:lpstr>
      <vt:lpstr>Slide 21</vt:lpstr>
      <vt:lpstr>    SAINT BERNAD</vt:lpstr>
      <vt:lpstr>The central  elements of Bernard’s Mariology were; how he explained the Virginity of Mother Mary, the  “STAR OF THE SEA”  through his many writings, devotion to Our Blessed  Mother spread throughout the world. </vt:lpstr>
      <vt:lpstr>                                                                                                    Stages of Contemplation-Bernard of Clairvaux  The Stages of Contemplation are two,   </vt:lpstr>
      <vt:lpstr>Slide 25</vt:lpstr>
      <vt:lpstr>These two stages</vt:lpstr>
      <vt:lpstr>Bernard outlines  threefold process of spiritual growth,</vt:lpstr>
      <vt:lpstr>The first one, signifying contrition and brokenness over our sins, is pungent and painful.</vt:lpstr>
      <vt:lpstr>The second adds the healing and soothing process of growth. And , is essentially that of worship and praise of God.  </vt:lpstr>
      <vt:lpstr>The third perfumed anointing is the overflowing of mercy and compassion that comes from maturity in the spiritual life.  </vt:lpstr>
      <vt:lpstr>Conclusion </vt:lpstr>
      <vt:lpstr>Slide 32</vt:lpstr>
      <vt:lpstr>     HAVE  A  joyful  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Vincent De Paul</dc:title>
  <dc:creator>Waqas</dc:creator>
  <cp:lastModifiedBy>12345</cp:lastModifiedBy>
  <cp:revision>248</cp:revision>
  <dcterms:created xsi:type="dcterms:W3CDTF">2015-05-11T17:47:59Z</dcterms:created>
  <dcterms:modified xsi:type="dcterms:W3CDTF">2015-06-23T12:57:00Z</dcterms:modified>
</cp:coreProperties>
</file>